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454" r:id="rId3"/>
    <p:sldId id="455" r:id="rId4"/>
    <p:sldId id="444" r:id="rId5"/>
    <p:sldId id="287" r:id="rId6"/>
    <p:sldId id="461" r:id="rId7"/>
    <p:sldId id="460" r:id="rId8"/>
    <p:sldId id="457" r:id="rId9"/>
    <p:sldId id="447" r:id="rId10"/>
    <p:sldId id="458" r:id="rId11"/>
    <p:sldId id="459" r:id="rId12"/>
    <p:sldId id="448" r:id="rId13"/>
    <p:sldId id="456" r:id="rId14"/>
    <p:sldId id="451" r:id="rId15"/>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AD"/>
    <a:srgbClr val="2352EF"/>
    <a:srgbClr val="004BE5"/>
    <a:srgbClr val="FFFD00"/>
    <a:srgbClr val="D18B5B"/>
    <a:srgbClr val="296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80122-B5E0-41EE-AD60-BB2D25A009EA}" v="264" dt="2024-04-03T18:51:27.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59"/>
    <p:restoredTop sz="81934"/>
  </p:normalViewPr>
  <p:slideViewPr>
    <p:cSldViewPr snapToGrid="0" snapToObjects="1" showGuides="1">
      <p:cViewPr varScale="1">
        <p:scale>
          <a:sx n="80" d="100"/>
          <a:sy n="80" d="100"/>
        </p:scale>
        <p:origin x="456" y="52"/>
      </p:cViewPr>
      <p:guideLst>
        <p:guide orient="horz" pos="2137"/>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Corbridge" userId="48e0fc6f-7138-4a46-99f8-bcfbde2e3d20" providerId="ADAL" clId="{CCF80122-B5E0-41EE-AD60-BB2D25A009EA}"/>
    <pc:docChg chg="custSel delSld modSld">
      <pc:chgData name="Adam Corbridge" userId="48e0fc6f-7138-4a46-99f8-bcfbde2e3d20" providerId="ADAL" clId="{CCF80122-B5E0-41EE-AD60-BB2D25A009EA}" dt="2024-04-03T18:51:27.228" v="515" actId="20577"/>
      <pc:docMkLst>
        <pc:docMk/>
      </pc:docMkLst>
      <pc:sldChg chg="modAnim">
        <pc:chgData name="Adam Corbridge" userId="48e0fc6f-7138-4a46-99f8-bcfbde2e3d20" providerId="ADAL" clId="{CCF80122-B5E0-41EE-AD60-BB2D25A009EA}" dt="2024-04-01T13:14:10.247" v="18"/>
        <pc:sldMkLst>
          <pc:docMk/>
          <pc:sldMk cId="924073663" sldId="256"/>
        </pc:sldMkLst>
      </pc:sldChg>
      <pc:sldChg chg="del">
        <pc:chgData name="Adam Corbridge" userId="48e0fc6f-7138-4a46-99f8-bcfbde2e3d20" providerId="ADAL" clId="{CCF80122-B5E0-41EE-AD60-BB2D25A009EA}" dt="2024-04-01T12:54:26.932" v="0" actId="47"/>
        <pc:sldMkLst>
          <pc:docMk/>
          <pc:sldMk cId="1461350409" sldId="262"/>
        </pc:sldMkLst>
      </pc:sldChg>
      <pc:sldChg chg="del">
        <pc:chgData name="Adam Corbridge" userId="48e0fc6f-7138-4a46-99f8-bcfbde2e3d20" providerId="ADAL" clId="{CCF80122-B5E0-41EE-AD60-BB2D25A009EA}" dt="2024-04-01T12:54:26.932" v="0" actId="47"/>
        <pc:sldMkLst>
          <pc:docMk/>
          <pc:sldMk cId="2226602170" sldId="266"/>
        </pc:sldMkLst>
      </pc:sldChg>
      <pc:sldChg chg="modAnim">
        <pc:chgData name="Adam Corbridge" userId="48e0fc6f-7138-4a46-99f8-bcfbde2e3d20" providerId="ADAL" clId="{CCF80122-B5E0-41EE-AD60-BB2D25A009EA}" dt="2024-04-01T13:14:18.174" v="20"/>
        <pc:sldMkLst>
          <pc:docMk/>
          <pc:sldMk cId="2585980099" sldId="287"/>
        </pc:sldMkLst>
      </pc:sldChg>
      <pc:sldChg chg="modAnim">
        <pc:chgData name="Adam Corbridge" userId="48e0fc6f-7138-4a46-99f8-bcfbde2e3d20" providerId="ADAL" clId="{CCF80122-B5E0-41EE-AD60-BB2D25A009EA}" dt="2024-04-01T13:14:14.918" v="19"/>
        <pc:sldMkLst>
          <pc:docMk/>
          <pc:sldMk cId="1339168310" sldId="444"/>
        </pc:sldMkLst>
      </pc:sldChg>
      <pc:sldChg chg="modAnim">
        <pc:chgData name="Adam Corbridge" userId="48e0fc6f-7138-4a46-99f8-bcfbde2e3d20" providerId="ADAL" clId="{CCF80122-B5E0-41EE-AD60-BB2D25A009EA}" dt="2024-04-01T13:14:33.640" v="24"/>
        <pc:sldMkLst>
          <pc:docMk/>
          <pc:sldMk cId="2397469764" sldId="447"/>
        </pc:sldMkLst>
      </pc:sldChg>
      <pc:sldChg chg="modSp mod modAnim">
        <pc:chgData name="Adam Corbridge" userId="48e0fc6f-7138-4a46-99f8-bcfbde2e3d20" providerId="ADAL" clId="{CCF80122-B5E0-41EE-AD60-BB2D25A009EA}" dt="2024-04-01T13:15:23.278" v="70" actId="20577"/>
        <pc:sldMkLst>
          <pc:docMk/>
          <pc:sldMk cId="533078093" sldId="451"/>
        </pc:sldMkLst>
        <pc:spChg chg="mod">
          <ac:chgData name="Adam Corbridge" userId="48e0fc6f-7138-4a46-99f8-bcfbde2e3d20" providerId="ADAL" clId="{CCF80122-B5E0-41EE-AD60-BB2D25A009EA}" dt="2024-04-01T13:15:23.278" v="70" actId="20577"/>
          <ac:spMkLst>
            <pc:docMk/>
            <pc:sldMk cId="533078093" sldId="451"/>
            <ac:spMk id="4" creationId="{08C417BE-DC15-7806-5BD7-F5CA1074581A}"/>
          </ac:spMkLst>
        </pc:spChg>
        <pc:picChg chg="mod">
          <ac:chgData name="Adam Corbridge" userId="48e0fc6f-7138-4a46-99f8-bcfbde2e3d20" providerId="ADAL" clId="{CCF80122-B5E0-41EE-AD60-BB2D25A009EA}" dt="2024-04-01T12:55:31.204" v="17" actId="1076"/>
          <ac:picMkLst>
            <pc:docMk/>
            <pc:sldMk cId="533078093" sldId="451"/>
            <ac:picMk id="8" creationId="{D8CDE560-F3FF-F2A1-57D1-5363F8185938}"/>
          </ac:picMkLst>
        </pc:picChg>
      </pc:sldChg>
      <pc:sldChg chg="modAnim">
        <pc:chgData name="Adam Corbridge" userId="48e0fc6f-7138-4a46-99f8-bcfbde2e3d20" providerId="ADAL" clId="{CCF80122-B5E0-41EE-AD60-BB2D25A009EA}" dt="2024-04-01T13:14:30.016" v="23"/>
        <pc:sldMkLst>
          <pc:docMk/>
          <pc:sldMk cId="1403383627" sldId="457"/>
        </pc:sldMkLst>
      </pc:sldChg>
      <pc:sldChg chg="modSp mod modAnim">
        <pc:chgData name="Adam Corbridge" userId="48e0fc6f-7138-4a46-99f8-bcfbde2e3d20" providerId="ADAL" clId="{CCF80122-B5E0-41EE-AD60-BB2D25A009EA}" dt="2024-04-03T18:51:27.228" v="515" actId="20577"/>
        <pc:sldMkLst>
          <pc:docMk/>
          <pc:sldMk cId="209148383" sldId="458"/>
        </pc:sldMkLst>
        <pc:spChg chg="mod">
          <ac:chgData name="Adam Corbridge" userId="48e0fc6f-7138-4a46-99f8-bcfbde2e3d20" providerId="ADAL" clId="{CCF80122-B5E0-41EE-AD60-BB2D25A009EA}" dt="2024-04-03T18:51:27.228" v="515" actId="20577"/>
          <ac:spMkLst>
            <pc:docMk/>
            <pc:sldMk cId="209148383" sldId="458"/>
            <ac:spMk id="4" creationId="{3E6B5AC3-6940-D2D3-3F6F-EAC98DCA2B05}"/>
          </ac:spMkLst>
        </pc:spChg>
      </pc:sldChg>
      <pc:sldChg chg="modAnim">
        <pc:chgData name="Adam Corbridge" userId="48e0fc6f-7138-4a46-99f8-bcfbde2e3d20" providerId="ADAL" clId="{CCF80122-B5E0-41EE-AD60-BB2D25A009EA}" dt="2024-04-01T13:14:40.439" v="26"/>
        <pc:sldMkLst>
          <pc:docMk/>
          <pc:sldMk cId="581386890" sldId="459"/>
        </pc:sldMkLst>
      </pc:sldChg>
      <pc:sldChg chg="modAnim">
        <pc:chgData name="Adam Corbridge" userId="48e0fc6f-7138-4a46-99f8-bcfbde2e3d20" providerId="ADAL" clId="{CCF80122-B5E0-41EE-AD60-BB2D25A009EA}" dt="2024-04-01T13:14:26.203" v="22"/>
        <pc:sldMkLst>
          <pc:docMk/>
          <pc:sldMk cId="78666309" sldId="460"/>
        </pc:sldMkLst>
      </pc:sldChg>
      <pc:sldChg chg="modAnim">
        <pc:chgData name="Adam Corbridge" userId="48e0fc6f-7138-4a46-99f8-bcfbde2e3d20" providerId="ADAL" clId="{CCF80122-B5E0-41EE-AD60-BB2D25A009EA}" dt="2024-04-01T13:14:22.586" v="21"/>
        <pc:sldMkLst>
          <pc:docMk/>
          <pc:sldMk cId="2305294001" sldId="461"/>
        </pc:sldMkLst>
      </pc:sldChg>
    </pc:docChg>
  </pc:docChgLst>
  <pc:docChgLst>
    <pc:chgData name="Adam Corbridge" userId="48e0fc6f-7138-4a46-99f8-bcfbde2e3d20" providerId="ADAL" clId="{D475E563-353F-AD41-96C7-1A4A8A075623}"/>
    <pc:docChg chg="custSel modSld">
      <pc:chgData name="Adam Corbridge" userId="48e0fc6f-7138-4a46-99f8-bcfbde2e3d20" providerId="ADAL" clId="{D475E563-353F-AD41-96C7-1A4A8A075623}" dt="2024-04-01T19:45:32.860" v="2665" actId="20577"/>
      <pc:docMkLst>
        <pc:docMk/>
      </pc:docMkLst>
      <pc:sldChg chg="modNotesTx">
        <pc:chgData name="Adam Corbridge" userId="48e0fc6f-7138-4a46-99f8-bcfbde2e3d20" providerId="ADAL" clId="{D475E563-353F-AD41-96C7-1A4A8A075623}" dt="2024-04-01T19:39:02.970" v="1110" actId="20577"/>
        <pc:sldMkLst>
          <pc:docMk/>
          <pc:sldMk cId="2585980099" sldId="287"/>
        </pc:sldMkLst>
      </pc:sldChg>
      <pc:sldChg chg="modNotesTx">
        <pc:chgData name="Adam Corbridge" userId="48e0fc6f-7138-4a46-99f8-bcfbde2e3d20" providerId="ADAL" clId="{D475E563-353F-AD41-96C7-1A4A8A075623}" dt="2024-04-01T19:38:15.123" v="892" actId="20577"/>
        <pc:sldMkLst>
          <pc:docMk/>
          <pc:sldMk cId="1339168310" sldId="444"/>
        </pc:sldMkLst>
      </pc:sldChg>
      <pc:sldChg chg="modNotesTx">
        <pc:chgData name="Adam Corbridge" userId="48e0fc6f-7138-4a46-99f8-bcfbde2e3d20" providerId="ADAL" clId="{D475E563-353F-AD41-96C7-1A4A8A075623}" dt="2024-04-01T19:44:54.331" v="2650" actId="20577"/>
        <pc:sldMkLst>
          <pc:docMk/>
          <pc:sldMk cId="2397469764" sldId="447"/>
        </pc:sldMkLst>
      </pc:sldChg>
      <pc:sldChg chg="modNotesTx">
        <pc:chgData name="Adam Corbridge" userId="48e0fc6f-7138-4a46-99f8-bcfbde2e3d20" providerId="ADAL" clId="{D475E563-353F-AD41-96C7-1A4A8A075623}" dt="2024-04-01T19:32:15.129" v="222" actId="20577"/>
        <pc:sldMkLst>
          <pc:docMk/>
          <pc:sldMk cId="748102909" sldId="454"/>
        </pc:sldMkLst>
      </pc:sldChg>
      <pc:sldChg chg="modNotesTx">
        <pc:chgData name="Adam Corbridge" userId="48e0fc6f-7138-4a46-99f8-bcfbde2e3d20" providerId="ADAL" clId="{D475E563-353F-AD41-96C7-1A4A8A075623}" dt="2024-04-01T19:43:04.523" v="2149" actId="20577"/>
        <pc:sldMkLst>
          <pc:docMk/>
          <pc:sldMk cId="1403383627" sldId="457"/>
        </pc:sldMkLst>
      </pc:sldChg>
      <pc:sldChg chg="modSp mod">
        <pc:chgData name="Adam Corbridge" userId="48e0fc6f-7138-4a46-99f8-bcfbde2e3d20" providerId="ADAL" clId="{D475E563-353F-AD41-96C7-1A4A8A075623}" dt="2024-04-01T19:45:32.860" v="2665" actId="20577"/>
        <pc:sldMkLst>
          <pc:docMk/>
          <pc:sldMk cId="209148383" sldId="458"/>
        </pc:sldMkLst>
        <pc:spChg chg="mod">
          <ac:chgData name="Adam Corbridge" userId="48e0fc6f-7138-4a46-99f8-bcfbde2e3d20" providerId="ADAL" clId="{D475E563-353F-AD41-96C7-1A4A8A075623}" dt="2024-04-01T19:45:32.860" v="2665" actId="20577"/>
          <ac:spMkLst>
            <pc:docMk/>
            <pc:sldMk cId="209148383" sldId="458"/>
            <ac:spMk id="4" creationId="{3E6B5AC3-6940-D2D3-3F6F-EAC98DCA2B05}"/>
          </ac:spMkLst>
        </pc:spChg>
      </pc:sldChg>
      <pc:sldChg chg="modNotesTx">
        <pc:chgData name="Adam Corbridge" userId="48e0fc6f-7138-4a46-99f8-bcfbde2e3d20" providerId="ADAL" clId="{D475E563-353F-AD41-96C7-1A4A8A075623}" dt="2024-04-01T19:40:16.969" v="1464" actId="313"/>
        <pc:sldMkLst>
          <pc:docMk/>
          <pc:sldMk cId="78666309" sldId="460"/>
        </pc:sldMkLst>
      </pc:sldChg>
      <pc:sldChg chg="modNotesTx">
        <pc:chgData name="Adam Corbridge" userId="48e0fc6f-7138-4a46-99f8-bcfbde2e3d20" providerId="ADAL" clId="{D475E563-353F-AD41-96C7-1A4A8A075623}" dt="2024-04-01T19:39:35.752" v="1276" actId="5793"/>
        <pc:sldMkLst>
          <pc:docMk/>
          <pc:sldMk cId="2305294001" sldId="4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4870" cy="502834"/>
          </a:xfrm>
          <a:prstGeom prst="rect">
            <a:avLst/>
          </a:prstGeom>
        </p:spPr>
        <p:txBody>
          <a:bodyPr vert="horz" lIns="92446" tIns="46223" rIns="92446" bIns="46223" rtlCol="0"/>
          <a:lstStyle>
            <a:lvl1pPr algn="l">
              <a:defRPr sz="1200"/>
            </a:lvl1pPr>
          </a:lstStyle>
          <a:p>
            <a:endParaRPr lang="en-GB"/>
          </a:p>
        </p:txBody>
      </p:sp>
      <p:sp>
        <p:nvSpPr>
          <p:cNvPr id="3" name="Date Placeholder 2"/>
          <p:cNvSpPr>
            <a:spLocks noGrp="1"/>
          </p:cNvSpPr>
          <p:nvPr>
            <p:ph type="dt" idx="1"/>
          </p:nvPr>
        </p:nvSpPr>
        <p:spPr>
          <a:xfrm>
            <a:off x="3901699" y="1"/>
            <a:ext cx="2984870" cy="502834"/>
          </a:xfrm>
          <a:prstGeom prst="rect">
            <a:avLst/>
          </a:prstGeom>
        </p:spPr>
        <p:txBody>
          <a:bodyPr vert="horz" lIns="92446" tIns="46223" rIns="92446" bIns="46223" rtlCol="0"/>
          <a:lstStyle>
            <a:lvl1pPr algn="r">
              <a:defRPr sz="1200"/>
            </a:lvl1pPr>
          </a:lstStyle>
          <a:p>
            <a:fld id="{ACB6297C-1077-B84E-85F1-7D1B57CBA451}" type="datetimeFigureOut">
              <a:rPr lang="en-GB" smtClean="0"/>
              <a:t>03/04/2024</a:t>
            </a:fld>
            <a:endParaRPr lang="en-GB"/>
          </a:p>
        </p:txBody>
      </p:sp>
      <p:sp>
        <p:nvSpPr>
          <p:cNvPr id="4" name="Slide Image Placeholder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92446" tIns="46223" rIns="92446" bIns="46223" rtlCol="0" anchor="ctr"/>
          <a:lstStyle/>
          <a:p>
            <a:endParaRPr lang="en-GB"/>
          </a:p>
        </p:txBody>
      </p:sp>
      <p:sp>
        <p:nvSpPr>
          <p:cNvPr id="5" name="Notes Placeholder 4"/>
          <p:cNvSpPr>
            <a:spLocks noGrp="1"/>
          </p:cNvSpPr>
          <p:nvPr>
            <p:ph type="body" sz="quarter" idx="3"/>
          </p:nvPr>
        </p:nvSpPr>
        <p:spPr>
          <a:xfrm>
            <a:off x="688817" y="4823034"/>
            <a:ext cx="5510530" cy="3946119"/>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9055"/>
            <a:ext cx="2984870" cy="502833"/>
          </a:xfrm>
          <a:prstGeom prst="rect">
            <a:avLst/>
          </a:prstGeom>
        </p:spPr>
        <p:txBody>
          <a:bodyPr vert="horz" lIns="92446" tIns="46223" rIns="92446" bIns="46223" rtlCol="0" anchor="b"/>
          <a:lstStyle>
            <a:lvl1pPr algn="l">
              <a:defRPr sz="1200"/>
            </a:lvl1pPr>
          </a:lstStyle>
          <a:p>
            <a:endParaRPr lang="en-GB"/>
          </a:p>
        </p:txBody>
      </p:sp>
      <p:sp>
        <p:nvSpPr>
          <p:cNvPr id="7" name="Slide Number Placeholder 6"/>
          <p:cNvSpPr>
            <a:spLocks noGrp="1"/>
          </p:cNvSpPr>
          <p:nvPr>
            <p:ph type="sldNum" sz="quarter" idx="5"/>
          </p:nvPr>
        </p:nvSpPr>
        <p:spPr>
          <a:xfrm>
            <a:off x="3901699" y="9519055"/>
            <a:ext cx="2984870" cy="502833"/>
          </a:xfrm>
          <a:prstGeom prst="rect">
            <a:avLst/>
          </a:prstGeom>
        </p:spPr>
        <p:txBody>
          <a:bodyPr vert="horz" lIns="92446" tIns="46223" rIns="92446" bIns="46223" rtlCol="0" anchor="b"/>
          <a:lstStyle>
            <a:lvl1pPr algn="r">
              <a:defRPr sz="1200"/>
            </a:lvl1pPr>
          </a:lstStyle>
          <a:p>
            <a:fld id="{1CBBC0A2-3759-1D43-A6D6-EF0327818362}" type="slidenum">
              <a:rPr lang="en-GB" smtClean="0"/>
              <a:t>‹#›</a:t>
            </a:fld>
            <a:endParaRPr lang="en-GB"/>
          </a:p>
        </p:txBody>
      </p:sp>
    </p:spTree>
    <p:extLst>
      <p:ext uri="{BB962C8B-B14F-4D97-AF65-F5344CB8AC3E}">
        <p14:creationId xmlns:p14="http://schemas.microsoft.com/office/powerpoint/2010/main" val="63990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official research out there is quite limited, but this study gives a useful insight, bearing in mind this is a survey of Undergraduate geographers.</a:t>
            </a:r>
          </a:p>
        </p:txBody>
      </p:sp>
      <p:sp>
        <p:nvSpPr>
          <p:cNvPr id="4" name="Slide Number Placeholder 3"/>
          <p:cNvSpPr>
            <a:spLocks noGrp="1"/>
          </p:cNvSpPr>
          <p:nvPr>
            <p:ph type="sldNum" sz="quarter" idx="5"/>
          </p:nvPr>
        </p:nvSpPr>
        <p:spPr/>
        <p:txBody>
          <a:bodyPr/>
          <a:lstStyle/>
          <a:p>
            <a:fld id="{1CBBC0A2-3759-1D43-A6D6-EF0327818362}" type="slidenum">
              <a:rPr lang="en-GB" smtClean="0"/>
              <a:t>2</a:t>
            </a:fld>
            <a:endParaRPr lang="en-GB"/>
          </a:p>
        </p:txBody>
      </p:sp>
    </p:spTree>
    <p:extLst>
      <p:ext uri="{BB962C8B-B14F-4D97-AF65-F5344CB8AC3E}">
        <p14:creationId xmlns:p14="http://schemas.microsoft.com/office/powerpoint/2010/main" val="548122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PG there are often interactions between various natural processes. They can be very complex and often occur simultaneously, making it difficult to understand the individual processes, or to work out exactly what is happening.</a:t>
            </a:r>
          </a:p>
          <a:p>
            <a:endParaRPr lang="en-US" dirty="0"/>
          </a:p>
          <a:p>
            <a:r>
              <a:rPr lang="en-US" dirty="0"/>
              <a:t>We also have so many models to represent complex natural processes, but do these actually help? Do we take all models as ‘gospel’ and accept that this is how all landforms are created? We often forget (and might even be tempted to pass this onto those we are teaching) that models are just a model and should be critiqued.</a:t>
            </a:r>
          </a:p>
        </p:txBody>
      </p:sp>
      <p:sp>
        <p:nvSpPr>
          <p:cNvPr id="4" name="Slide Number Placeholder 3"/>
          <p:cNvSpPr>
            <a:spLocks noGrp="1"/>
          </p:cNvSpPr>
          <p:nvPr>
            <p:ph type="sldNum" sz="quarter" idx="5"/>
          </p:nvPr>
        </p:nvSpPr>
        <p:spPr/>
        <p:txBody>
          <a:bodyPr/>
          <a:lstStyle/>
          <a:p>
            <a:fld id="{1CBBC0A2-3759-1D43-A6D6-EF0327818362}" type="slidenum">
              <a:rPr lang="en-GB" smtClean="0"/>
              <a:t>4</a:t>
            </a:fld>
            <a:endParaRPr lang="en-GB"/>
          </a:p>
        </p:txBody>
      </p:sp>
    </p:spTree>
    <p:extLst>
      <p:ext uri="{BB962C8B-B14F-4D97-AF65-F5344CB8AC3E}">
        <p14:creationId xmlns:p14="http://schemas.microsoft.com/office/powerpoint/2010/main" val="159005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helpful quote by Rebecca (and also features in one of our blog pieces on misconceptions in physical geography) and shows just how students can misunderstand things we’re teaching them. </a:t>
            </a:r>
          </a:p>
        </p:txBody>
      </p:sp>
      <p:sp>
        <p:nvSpPr>
          <p:cNvPr id="4" name="Slide Number Placeholder 3"/>
          <p:cNvSpPr>
            <a:spLocks noGrp="1"/>
          </p:cNvSpPr>
          <p:nvPr>
            <p:ph type="sldNum" sz="quarter" idx="5"/>
          </p:nvPr>
        </p:nvSpPr>
        <p:spPr/>
        <p:txBody>
          <a:bodyPr/>
          <a:lstStyle/>
          <a:p>
            <a:fld id="{1CBBC0A2-3759-1D43-A6D6-EF0327818362}" type="slidenum">
              <a:rPr lang="en-GB" smtClean="0"/>
              <a:t>5</a:t>
            </a:fld>
            <a:endParaRPr lang="en-GB"/>
          </a:p>
        </p:txBody>
      </p:sp>
    </p:spTree>
    <p:extLst>
      <p:ext uri="{BB962C8B-B14F-4D97-AF65-F5344CB8AC3E}">
        <p14:creationId xmlns:p14="http://schemas.microsoft.com/office/powerpoint/2010/main" val="691646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thought I’d do a bit of my own research, so I went on X (or Twitter) and asked the question last week. Here are a few of the responses…</a:t>
            </a:r>
          </a:p>
        </p:txBody>
      </p:sp>
      <p:sp>
        <p:nvSpPr>
          <p:cNvPr id="4" name="Slide Number Placeholder 3"/>
          <p:cNvSpPr>
            <a:spLocks noGrp="1"/>
          </p:cNvSpPr>
          <p:nvPr>
            <p:ph type="sldNum" sz="quarter" idx="5"/>
          </p:nvPr>
        </p:nvSpPr>
        <p:spPr/>
        <p:txBody>
          <a:bodyPr/>
          <a:lstStyle/>
          <a:p>
            <a:fld id="{1CBBC0A2-3759-1D43-A6D6-EF0327818362}" type="slidenum">
              <a:rPr lang="en-GB" smtClean="0"/>
              <a:t>6</a:t>
            </a:fld>
            <a:endParaRPr lang="en-GB"/>
          </a:p>
        </p:txBody>
      </p:sp>
    </p:spTree>
    <p:extLst>
      <p:ext uri="{BB962C8B-B14F-4D97-AF65-F5344CB8AC3E}">
        <p14:creationId xmlns:p14="http://schemas.microsoft.com/office/powerpoint/2010/main" val="3108523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asking students what it is, there are a few common themes. These are all topic areas that came up consistently as either ‘more tricky’ or ’less tricky’</a:t>
            </a:r>
          </a:p>
        </p:txBody>
      </p:sp>
      <p:sp>
        <p:nvSpPr>
          <p:cNvPr id="4" name="Slide Number Placeholder 3"/>
          <p:cNvSpPr>
            <a:spLocks noGrp="1"/>
          </p:cNvSpPr>
          <p:nvPr>
            <p:ph type="sldNum" sz="quarter" idx="5"/>
          </p:nvPr>
        </p:nvSpPr>
        <p:spPr/>
        <p:txBody>
          <a:bodyPr/>
          <a:lstStyle/>
          <a:p>
            <a:fld id="{1CBBC0A2-3759-1D43-A6D6-EF0327818362}" type="slidenum">
              <a:rPr lang="en-GB" smtClean="0"/>
              <a:t>7</a:t>
            </a:fld>
            <a:endParaRPr lang="en-GB"/>
          </a:p>
        </p:txBody>
      </p:sp>
    </p:spTree>
    <p:extLst>
      <p:ext uri="{BB962C8B-B14F-4D97-AF65-F5344CB8AC3E}">
        <p14:creationId xmlns:p14="http://schemas.microsoft.com/office/powerpoint/2010/main" val="730281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we’ve seen there is a great complexity to some areas of Physical Geography.</a:t>
            </a:r>
          </a:p>
          <a:p>
            <a:r>
              <a:rPr lang="en-US" dirty="0"/>
              <a:t>We also have the issue of scale to deal with as well – phenomena changing on different spatial and temporal scales which makes it hard to imagine what has happened previously, and maybe even what might happen in the future.</a:t>
            </a:r>
          </a:p>
          <a:p>
            <a:endParaRPr lang="en-US" dirty="0"/>
          </a:p>
          <a:p>
            <a:r>
              <a:rPr lang="en-US" dirty="0"/>
              <a:t>Physical Geography is brilliant, but it is also such a dynamic field. Natural systems inherently evolve over time. Predicting the future </a:t>
            </a:r>
            <a:r>
              <a:rPr lang="en-US" dirty="0" err="1"/>
              <a:t>behaviour</a:t>
            </a:r>
            <a:r>
              <a:rPr lang="en-US" dirty="0"/>
              <a:t> of these systems requires a deep understanding of what has gone before and the present conditions, which can be rather ‘tricky!’</a:t>
            </a:r>
          </a:p>
        </p:txBody>
      </p:sp>
      <p:sp>
        <p:nvSpPr>
          <p:cNvPr id="4" name="Slide Number Placeholder 3"/>
          <p:cNvSpPr>
            <a:spLocks noGrp="1"/>
          </p:cNvSpPr>
          <p:nvPr>
            <p:ph type="sldNum" sz="quarter" idx="5"/>
          </p:nvPr>
        </p:nvSpPr>
        <p:spPr/>
        <p:txBody>
          <a:bodyPr/>
          <a:lstStyle/>
          <a:p>
            <a:fld id="{1CBBC0A2-3759-1D43-A6D6-EF0327818362}" type="slidenum">
              <a:rPr lang="en-GB" smtClean="0"/>
              <a:t>8</a:t>
            </a:fld>
            <a:endParaRPr lang="en-GB"/>
          </a:p>
        </p:txBody>
      </p:sp>
    </p:spTree>
    <p:extLst>
      <p:ext uri="{BB962C8B-B14F-4D97-AF65-F5344CB8AC3E}">
        <p14:creationId xmlns:p14="http://schemas.microsoft.com/office/powerpoint/2010/main" val="380982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27605" algn="just">
              <a:lnSpc>
                <a:spcPct val="150000"/>
              </a:lnSpc>
            </a:pPr>
            <a:r>
              <a:rPr lang="en-US" dirty="0">
                <a:latin typeface="Calibri" panose="020F0502020204030204" pitchFamily="34" charset="0"/>
                <a:ea typeface="Arial Unicode MS"/>
                <a:cs typeface="Arial" panose="020B0604020202020204" pitchFamily="34" charset="0"/>
              </a:rPr>
              <a:t>If we’re going to make PG more accessible to everyone, we have to pay attention to how students’ minds and memories work. </a:t>
            </a:r>
          </a:p>
          <a:p>
            <a:pPr marR="27605" algn="just">
              <a:lnSpc>
                <a:spcPct val="150000"/>
              </a:lnSpc>
            </a:pPr>
            <a:r>
              <a:rPr lang="en-US" dirty="0">
                <a:latin typeface="Calibri" panose="020F0502020204030204" pitchFamily="34" charset="0"/>
                <a:ea typeface="Arial Unicode MS"/>
                <a:cs typeface="Arial" panose="020B0604020202020204" pitchFamily="34" charset="0"/>
              </a:rPr>
              <a:t>I like the classic quote by Daniel Willingham: “</a:t>
            </a:r>
            <a:r>
              <a:rPr lang="en-US" i="1" dirty="0">
                <a:latin typeface="Calibri" panose="020F0502020204030204" pitchFamily="34" charset="0"/>
                <a:ea typeface="Arial Unicode MS"/>
                <a:cs typeface="Arial" panose="020B0604020202020204" pitchFamily="34" charset="0"/>
              </a:rPr>
              <a:t>Memory is the residue of thought”</a:t>
            </a:r>
            <a:r>
              <a:rPr lang="en-GB" i="1" dirty="0">
                <a:latin typeface="Calibri" panose="020F0502020204030204" pitchFamily="34" charset="0"/>
                <a:ea typeface="Arial Unicode MS"/>
                <a:cs typeface="Arial" panose="020B0604020202020204" pitchFamily="34" charset="0"/>
              </a:rPr>
              <a:t>.</a:t>
            </a:r>
          </a:p>
          <a:p>
            <a:pPr marR="27605" algn="just">
              <a:lnSpc>
                <a:spcPct val="150000"/>
              </a:lnSpc>
            </a:pPr>
            <a:r>
              <a:rPr lang="en-GB" b="0" i="0" dirty="0">
                <a:latin typeface="Calibri" panose="020F0502020204030204" pitchFamily="34" charset="0"/>
                <a:ea typeface="Arial Unicode MS"/>
                <a:cs typeface="Arial" panose="020B0604020202020204" pitchFamily="34" charset="0"/>
              </a:rPr>
              <a:t>We need students to think hard about what we’re teaching them if they are to engage with it properly and learn/remember it. We also need to take that on board ourselves and ensure we fully understand what we’re teaching to our students.</a:t>
            </a:r>
            <a:endParaRPr lang="en-US" b="0" i="0" dirty="0">
              <a:latin typeface="Calibri" panose="020F0502020204030204" pitchFamily="34" charset="0"/>
              <a:ea typeface="Arial Unicode MS"/>
              <a:cs typeface="Arial" panose="020B0604020202020204" pitchFamily="34" charset="0"/>
            </a:endParaRPr>
          </a:p>
        </p:txBody>
      </p:sp>
      <p:sp>
        <p:nvSpPr>
          <p:cNvPr id="4" name="Slide Number Placeholder 3"/>
          <p:cNvSpPr>
            <a:spLocks noGrp="1"/>
          </p:cNvSpPr>
          <p:nvPr>
            <p:ph type="sldNum" sz="quarter" idx="5"/>
          </p:nvPr>
        </p:nvSpPr>
        <p:spPr/>
        <p:txBody>
          <a:bodyPr/>
          <a:lstStyle/>
          <a:p>
            <a:fld id="{1CBBC0A2-3759-1D43-A6D6-EF0327818362}" type="slidenum">
              <a:rPr lang="en-GB" smtClean="0"/>
              <a:t>9</a:t>
            </a:fld>
            <a:endParaRPr lang="en-GB"/>
          </a:p>
        </p:txBody>
      </p:sp>
    </p:spTree>
    <p:extLst>
      <p:ext uri="{BB962C8B-B14F-4D97-AF65-F5344CB8AC3E}">
        <p14:creationId xmlns:p14="http://schemas.microsoft.com/office/powerpoint/2010/main" val="266313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39E4B-498A-6A4C-912D-B7C5E63CDA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17BFB0A-1D9B-294F-9DE4-2DB3BA317B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7385FE-876D-844D-83FC-F1FDAE551AC7}"/>
              </a:ext>
            </a:extLst>
          </p:cNvPr>
          <p:cNvSpPr>
            <a:spLocks noGrp="1"/>
          </p:cNvSpPr>
          <p:nvPr>
            <p:ph type="dt" sz="half" idx="10"/>
          </p:nvPr>
        </p:nvSpPr>
        <p:spPr/>
        <p:txBody>
          <a:bodyPr/>
          <a:lstStyle/>
          <a:p>
            <a:fld id="{0D843231-E23D-5549-BDE0-049A3F7FD27F}" type="datetimeFigureOut">
              <a:rPr lang="en-GB" smtClean="0"/>
              <a:t>03/04/2024</a:t>
            </a:fld>
            <a:endParaRPr lang="en-GB"/>
          </a:p>
        </p:txBody>
      </p:sp>
      <p:sp>
        <p:nvSpPr>
          <p:cNvPr id="5" name="Footer Placeholder 4">
            <a:extLst>
              <a:ext uri="{FF2B5EF4-FFF2-40B4-BE49-F238E27FC236}">
                <a16:creationId xmlns:a16="http://schemas.microsoft.com/office/drawing/2014/main" id="{07F339BB-C9A6-6E44-8799-53BA6545FA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AA9CAC-6ACA-5342-9C8B-A68D76D17EB0}"/>
              </a:ext>
            </a:extLst>
          </p:cNvPr>
          <p:cNvSpPr>
            <a:spLocks noGrp="1"/>
          </p:cNvSpPr>
          <p:nvPr>
            <p:ph type="sldNum" sz="quarter" idx="12"/>
          </p:nvPr>
        </p:nvSpPr>
        <p:spPr/>
        <p:txBody>
          <a:bodyPr/>
          <a:lstStyle/>
          <a:p>
            <a:fld id="{C85C2E37-7437-9349-AA3B-8950CFE05117}" type="slidenum">
              <a:rPr lang="en-GB" smtClean="0"/>
              <a:t>‹#›</a:t>
            </a:fld>
            <a:endParaRPr lang="en-GB"/>
          </a:p>
        </p:txBody>
      </p:sp>
    </p:spTree>
    <p:extLst>
      <p:ext uri="{BB962C8B-B14F-4D97-AF65-F5344CB8AC3E}">
        <p14:creationId xmlns:p14="http://schemas.microsoft.com/office/powerpoint/2010/main" val="285935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59399-15E3-054F-B4C5-21D25869624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AEA5FA-72E2-424B-9D7F-3D62708568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EB25F5-6499-8A42-8308-087FF9CE6C63}"/>
              </a:ext>
            </a:extLst>
          </p:cNvPr>
          <p:cNvSpPr>
            <a:spLocks noGrp="1"/>
          </p:cNvSpPr>
          <p:nvPr>
            <p:ph type="dt" sz="half" idx="10"/>
          </p:nvPr>
        </p:nvSpPr>
        <p:spPr/>
        <p:txBody>
          <a:bodyPr/>
          <a:lstStyle/>
          <a:p>
            <a:fld id="{0D843231-E23D-5549-BDE0-049A3F7FD27F}" type="datetimeFigureOut">
              <a:rPr lang="en-GB" smtClean="0"/>
              <a:t>03/04/2024</a:t>
            </a:fld>
            <a:endParaRPr lang="en-GB"/>
          </a:p>
        </p:txBody>
      </p:sp>
      <p:sp>
        <p:nvSpPr>
          <p:cNvPr id="5" name="Footer Placeholder 4">
            <a:extLst>
              <a:ext uri="{FF2B5EF4-FFF2-40B4-BE49-F238E27FC236}">
                <a16:creationId xmlns:a16="http://schemas.microsoft.com/office/drawing/2014/main" id="{573B31F3-8974-694F-9620-F64D8EE1D2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7ED20A-EC51-584C-8AB4-44D2703EA49F}"/>
              </a:ext>
            </a:extLst>
          </p:cNvPr>
          <p:cNvSpPr>
            <a:spLocks noGrp="1"/>
          </p:cNvSpPr>
          <p:nvPr>
            <p:ph type="sldNum" sz="quarter" idx="12"/>
          </p:nvPr>
        </p:nvSpPr>
        <p:spPr/>
        <p:txBody>
          <a:bodyPr/>
          <a:lstStyle/>
          <a:p>
            <a:fld id="{C85C2E37-7437-9349-AA3B-8950CFE05117}" type="slidenum">
              <a:rPr lang="en-GB" smtClean="0"/>
              <a:t>‹#›</a:t>
            </a:fld>
            <a:endParaRPr lang="en-GB"/>
          </a:p>
        </p:txBody>
      </p:sp>
    </p:spTree>
    <p:extLst>
      <p:ext uri="{BB962C8B-B14F-4D97-AF65-F5344CB8AC3E}">
        <p14:creationId xmlns:p14="http://schemas.microsoft.com/office/powerpoint/2010/main" val="3341298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33C0F2-8FF7-DA47-8B4C-C8758E3E33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8D105F-1EB1-7A4B-93D7-C9AA68DBD54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EFFDC6-AD33-5649-96F1-68A2F16C7C4D}"/>
              </a:ext>
            </a:extLst>
          </p:cNvPr>
          <p:cNvSpPr>
            <a:spLocks noGrp="1"/>
          </p:cNvSpPr>
          <p:nvPr>
            <p:ph type="dt" sz="half" idx="10"/>
          </p:nvPr>
        </p:nvSpPr>
        <p:spPr/>
        <p:txBody>
          <a:bodyPr/>
          <a:lstStyle/>
          <a:p>
            <a:fld id="{0D843231-E23D-5549-BDE0-049A3F7FD27F}" type="datetimeFigureOut">
              <a:rPr lang="en-GB" smtClean="0"/>
              <a:t>03/04/2024</a:t>
            </a:fld>
            <a:endParaRPr lang="en-GB"/>
          </a:p>
        </p:txBody>
      </p:sp>
      <p:sp>
        <p:nvSpPr>
          <p:cNvPr id="5" name="Footer Placeholder 4">
            <a:extLst>
              <a:ext uri="{FF2B5EF4-FFF2-40B4-BE49-F238E27FC236}">
                <a16:creationId xmlns:a16="http://schemas.microsoft.com/office/drawing/2014/main" id="{DA71443B-A043-4E42-89C9-AD6413E178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19F0BE-4F9F-494A-828F-086CE17F23BC}"/>
              </a:ext>
            </a:extLst>
          </p:cNvPr>
          <p:cNvSpPr>
            <a:spLocks noGrp="1"/>
          </p:cNvSpPr>
          <p:nvPr>
            <p:ph type="sldNum" sz="quarter" idx="12"/>
          </p:nvPr>
        </p:nvSpPr>
        <p:spPr/>
        <p:txBody>
          <a:bodyPr/>
          <a:lstStyle/>
          <a:p>
            <a:fld id="{C85C2E37-7437-9349-AA3B-8950CFE05117}" type="slidenum">
              <a:rPr lang="en-GB" smtClean="0"/>
              <a:t>‹#›</a:t>
            </a:fld>
            <a:endParaRPr lang="en-GB"/>
          </a:p>
        </p:txBody>
      </p:sp>
    </p:spTree>
    <p:extLst>
      <p:ext uri="{BB962C8B-B14F-4D97-AF65-F5344CB8AC3E}">
        <p14:creationId xmlns:p14="http://schemas.microsoft.com/office/powerpoint/2010/main" val="337673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93C6-E5DE-CA4E-9392-CCF89E7F67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9C2709-E9C5-DC4D-9C0B-365838D030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A3EE7F-CFFE-1249-A588-F5C17178D874}"/>
              </a:ext>
            </a:extLst>
          </p:cNvPr>
          <p:cNvSpPr>
            <a:spLocks noGrp="1"/>
          </p:cNvSpPr>
          <p:nvPr>
            <p:ph type="dt" sz="half" idx="10"/>
          </p:nvPr>
        </p:nvSpPr>
        <p:spPr/>
        <p:txBody>
          <a:bodyPr/>
          <a:lstStyle/>
          <a:p>
            <a:fld id="{0D843231-E23D-5549-BDE0-049A3F7FD27F}" type="datetimeFigureOut">
              <a:rPr lang="en-GB" smtClean="0"/>
              <a:t>03/04/2024</a:t>
            </a:fld>
            <a:endParaRPr lang="en-GB"/>
          </a:p>
        </p:txBody>
      </p:sp>
      <p:sp>
        <p:nvSpPr>
          <p:cNvPr id="5" name="Footer Placeholder 4">
            <a:extLst>
              <a:ext uri="{FF2B5EF4-FFF2-40B4-BE49-F238E27FC236}">
                <a16:creationId xmlns:a16="http://schemas.microsoft.com/office/drawing/2014/main" id="{CA607305-E405-7F46-8CF2-468AE99817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726500-B022-664C-BCC5-4720E3C158D6}"/>
              </a:ext>
            </a:extLst>
          </p:cNvPr>
          <p:cNvSpPr>
            <a:spLocks noGrp="1"/>
          </p:cNvSpPr>
          <p:nvPr>
            <p:ph type="sldNum" sz="quarter" idx="12"/>
          </p:nvPr>
        </p:nvSpPr>
        <p:spPr/>
        <p:txBody>
          <a:bodyPr/>
          <a:lstStyle/>
          <a:p>
            <a:fld id="{C85C2E37-7437-9349-AA3B-8950CFE05117}" type="slidenum">
              <a:rPr lang="en-GB" smtClean="0"/>
              <a:t>‹#›</a:t>
            </a:fld>
            <a:endParaRPr lang="en-GB"/>
          </a:p>
        </p:txBody>
      </p:sp>
    </p:spTree>
    <p:extLst>
      <p:ext uri="{BB962C8B-B14F-4D97-AF65-F5344CB8AC3E}">
        <p14:creationId xmlns:p14="http://schemas.microsoft.com/office/powerpoint/2010/main" val="31056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3C6A-3697-4349-9675-19BE9D21D7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C50C1FF-1AF7-864C-ACC4-EC6AD22BE9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4A2627-4749-8140-A916-3694B1AC1632}"/>
              </a:ext>
            </a:extLst>
          </p:cNvPr>
          <p:cNvSpPr>
            <a:spLocks noGrp="1"/>
          </p:cNvSpPr>
          <p:nvPr>
            <p:ph type="dt" sz="half" idx="10"/>
          </p:nvPr>
        </p:nvSpPr>
        <p:spPr/>
        <p:txBody>
          <a:bodyPr/>
          <a:lstStyle/>
          <a:p>
            <a:fld id="{0D843231-E23D-5549-BDE0-049A3F7FD27F}" type="datetimeFigureOut">
              <a:rPr lang="en-GB" smtClean="0"/>
              <a:t>03/04/2024</a:t>
            </a:fld>
            <a:endParaRPr lang="en-GB"/>
          </a:p>
        </p:txBody>
      </p:sp>
      <p:sp>
        <p:nvSpPr>
          <p:cNvPr id="5" name="Footer Placeholder 4">
            <a:extLst>
              <a:ext uri="{FF2B5EF4-FFF2-40B4-BE49-F238E27FC236}">
                <a16:creationId xmlns:a16="http://schemas.microsoft.com/office/drawing/2014/main" id="{3A5F8DA9-A70D-3244-8A6A-2C7A00CE3A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29EF8F-1C28-1449-B95C-16A5BFF3C960}"/>
              </a:ext>
            </a:extLst>
          </p:cNvPr>
          <p:cNvSpPr>
            <a:spLocks noGrp="1"/>
          </p:cNvSpPr>
          <p:nvPr>
            <p:ph type="sldNum" sz="quarter" idx="12"/>
          </p:nvPr>
        </p:nvSpPr>
        <p:spPr/>
        <p:txBody>
          <a:bodyPr/>
          <a:lstStyle/>
          <a:p>
            <a:fld id="{C85C2E37-7437-9349-AA3B-8950CFE05117}" type="slidenum">
              <a:rPr lang="en-GB" smtClean="0"/>
              <a:t>‹#›</a:t>
            </a:fld>
            <a:endParaRPr lang="en-GB"/>
          </a:p>
        </p:txBody>
      </p:sp>
    </p:spTree>
    <p:extLst>
      <p:ext uri="{BB962C8B-B14F-4D97-AF65-F5344CB8AC3E}">
        <p14:creationId xmlns:p14="http://schemas.microsoft.com/office/powerpoint/2010/main" val="396086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12353-C4E4-D14D-B29F-35A2B98790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47220D-E9FE-B742-BADF-6F9C2CAA8C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46FB41-BDA5-E548-A30E-B9FB951308C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BDDFBB-642F-A74D-A330-42E4CC255775}"/>
              </a:ext>
            </a:extLst>
          </p:cNvPr>
          <p:cNvSpPr>
            <a:spLocks noGrp="1"/>
          </p:cNvSpPr>
          <p:nvPr>
            <p:ph type="dt" sz="half" idx="10"/>
          </p:nvPr>
        </p:nvSpPr>
        <p:spPr/>
        <p:txBody>
          <a:bodyPr/>
          <a:lstStyle/>
          <a:p>
            <a:fld id="{0D843231-E23D-5549-BDE0-049A3F7FD27F}" type="datetimeFigureOut">
              <a:rPr lang="en-GB" smtClean="0"/>
              <a:t>03/04/2024</a:t>
            </a:fld>
            <a:endParaRPr lang="en-GB"/>
          </a:p>
        </p:txBody>
      </p:sp>
      <p:sp>
        <p:nvSpPr>
          <p:cNvPr id="6" name="Footer Placeholder 5">
            <a:extLst>
              <a:ext uri="{FF2B5EF4-FFF2-40B4-BE49-F238E27FC236}">
                <a16:creationId xmlns:a16="http://schemas.microsoft.com/office/drawing/2014/main" id="{9F39BEA2-3CFE-644F-9DF4-6DF8A5F77D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A564F3-4BB4-4F49-AA2D-114D74A3A5ED}"/>
              </a:ext>
            </a:extLst>
          </p:cNvPr>
          <p:cNvSpPr>
            <a:spLocks noGrp="1"/>
          </p:cNvSpPr>
          <p:nvPr>
            <p:ph type="sldNum" sz="quarter" idx="12"/>
          </p:nvPr>
        </p:nvSpPr>
        <p:spPr/>
        <p:txBody>
          <a:bodyPr/>
          <a:lstStyle/>
          <a:p>
            <a:fld id="{C85C2E37-7437-9349-AA3B-8950CFE05117}" type="slidenum">
              <a:rPr lang="en-GB" smtClean="0"/>
              <a:t>‹#›</a:t>
            </a:fld>
            <a:endParaRPr lang="en-GB"/>
          </a:p>
        </p:txBody>
      </p:sp>
    </p:spTree>
    <p:extLst>
      <p:ext uri="{BB962C8B-B14F-4D97-AF65-F5344CB8AC3E}">
        <p14:creationId xmlns:p14="http://schemas.microsoft.com/office/powerpoint/2010/main" val="280989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CF30-EC20-A54D-ACBB-41DEF7FD08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E04BCE-1F44-DD46-8664-B6F17E71D0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678A48-371B-B944-B0E0-9409FF839C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8B37EAD-6B02-8444-8954-9B1A599F2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95B7BC-4F10-534D-AFC7-399E09FE3AD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153D510-5F71-E642-9BC0-C1537F810658}"/>
              </a:ext>
            </a:extLst>
          </p:cNvPr>
          <p:cNvSpPr>
            <a:spLocks noGrp="1"/>
          </p:cNvSpPr>
          <p:nvPr>
            <p:ph type="dt" sz="half" idx="10"/>
          </p:nvPr>
        </p:nvSpPr>
        <p:spPr/>
        <p:txBody>
          <a:bodyPr/>
          <a:lstStyle/>
          <a:p>
            <a:fld id="{0D843231-E23D-5549-BDE0-049A3F7FD27F}" type="datetimeFigureOut">
              <a:rPr lang="en-GB" smtClean="0"/>
              <a:t>03/04/2024</a:t>
            </a:fld>
            <a:endParaRPr lang="en-GB"/>
          </a:p>
        </p:txBody>
      </p:sp>
      <p:sp>
        <p:nvSpPr>
          <p:cNvPr id="8" name="Footer Placeholder 7">
            <a:extLst>
              <a:ext uri="{FF2B5EF4-FFF2-40B4-BE49-F238E27FC236}">
                <a16:creationId xmlns:a16="http://schemas.microsoft.com/office/drawing/2014/main" id="{6982DD10-FCA4-DB45-B880-78E5648593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788665-DD1A-6148-80FD-4BCCFE03BBCB}"/>
              </a:ext>
            </a:extLst>
          </p:cNvPr>
          <p:cNvSpPr>
            <a:spLocks noGrp="1"/>
          </p:cNvSpPr>
          <p:nvPr>
            <p:ph type="sldNum" sz="quarter" idx="12"/>
          </p:nvPr>
        </p:nvSpPr>
        <p:spPr/>
        <p:txBody>
          <a:bodyPr/>
          <a:lstStyle/>
          <a:p>
            <a:fld id="{C85C2E37-7437-9349-AA3B-8950CFE05117}" type="slidenum">
              <a:rPr lang="en-GB" smtClean="0"/>
              <a:t>‹#›</a:t>
            </a:fld>
            <a:endParaRPr lang="en-GB"/>
          </a:p>
        </p:txBody>
      </p:sp>
    </p:spTree>
    <p:extLst>
      <p:ext uri="{BB962C8B-B14F-4D97-AF65-F5344CB8AC3E}">
        <p14:creationId xmlns:p14="http://schemas.microsoft.com/office/powerpoint/2010/main" val="386903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1C7D-2A03-E342-B5E1-4A4D7B7360B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F813D3E-F918-3443-A6E3-9FFDCBF132D0}"/>
              </a:ext>
            </a:extLst>
          </p:cNvPr>
          <p:cNvSpPr>
            <a:spLocks noGrp="1"/>
          </p:cNvSpPr>
          <p:nvPr>
            <p:ph type="dt" sz="half" idx="10"/>
          </p:nvPr>
        </p:nvSpPr>
        <p:spPr/>
        <p:txBody>
          <a:bodyPr/>
          <a:lstStyle/>
          <a:p>
            <a:fld id="{0D843231-E23D-5549-BDE0-049A3F7FD27F}" type="datetimeFigureOut">
              <a:rPr lang="en-GB" smtClean="0"/>
              <a:t>03/04/2024</a:t>
            </a:fld>
            <a:endParaRPr lang="en-GB"/>
          </a:p>
        </p:txBody>
      </p:sp>
      <p:sp>
        <p:nvSpPr>
          <p:cNvPr id="4" name="Footer Placeholder 3">
            <a:extLst>
              <a:ext uri="{FF2B5EF4-FFF2-40B4-BE49-F238E27FC236}">
                <a16:creationId xmlns:a16="http://schemas.microsoft.com/office/drawing/2014/main" id="{D3874671-69DF-F140-8BD0-E59F82F4BC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15EE37C-5FCE-C94C-ADA4-CBF1398EDEB5}"/>
              </a:ext>
            </a:extLst>
          </p:cNvPr>
          <p:cNvSpPr>
            <a:spLocks noGrp="1"/>
          </p:cNvSpPr>
          <p:nvPr>
            <p:ph type="sldNum" sz="quarter" idx="12"/>
          </p:nvPr>
        </p:nvSpPr>
        <p:spPr/>
        <p:txBody>
          <a:bodyPr/>
          <a:lstStyle/>
          <a:p>
            <a:fld id="{C85C2E37-7437-9349-AA3B-8950CFE05117}" type="slidenum">
              <a:rPr lang="en-GB" smtClean="0"/>
              <a:t>‹#›</a:t>
            </a:fld>
            <a:endParaRPr lang="en-GB"/>
          </a:p>
        </p:txBody>
      </p:sp>
    </p:spTree>
    <p:extLst>
      <p:ext uri="{BB962C8B-B14F-4D97-AF65-F5344CB8AC3E}">
        <p14:creationId xmlns:p14="http://schemas.microsoft.com/office/powerpoint/2010/main" val="3401958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496E99-E5E2-224D-8EFD-4E5DD60516A6}"/>
              </a:ext>
            </a:extLst>
          </p:cNvPr>
          <p:cNvSpPr>
            <a:spLocks noGrp="1"/>
          </p:cNvSpPr>
          <p:nvPr>
            <p:ph type="dt" sz="half" idx="10"/>
          </p:nvPr>
        </p:nvSpPr>
        <p:spPr/>
        <p:txBody>
          <a:bodyPr/>
          <a:lstStyle/>
          <a:p>
            <a:fld id="{0D843231-E23D-5549-BDE0-049A3F7FD27F}" type="datetimeFigureOut">
              <a:rPr lang="en-GB" smtClean="0"/>
              <a:t>03/04/2024</a:t>
            </a:fld>
            <a:endParaRPr lang="en-GB"/>
          </a:p>
        </p:txBody>
      </p:sp>
      <p:sp>
        <p:nvSpPr>
          <p:cNvPr id="3" name="Footer Placeholder 2">
            <a:extLst>
              <a:ext uri="{FF2B5EF4-FFF2-40B4-BE49-F238E27FC236}">
                <a16:creationId xmlns:a16="http://schemas.microsoft.com/office/drawing/2014/main" id="{9A9BB7A8-0CBE-F446-BE71-AA261A8966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9B09FB7-0C20-444F-8F7E-28FB64CCB273}"/>
              </a:ext>
            </a:extLst>
          </p:cNvPr>
          <p:cNvSpPr>
            <a:spLocks noGrp="1"/>
          </p:cNvSpPr>
          <p:nvPr>
            <p:ph type="sldNum" sz="quarter" idx="12"/>
          </p:nvPr>
        </p:nvSpPr>
        <p:spPr/>
        <p:txBody>
          <a:bodyPr/>
          <a:lstStyle/>
          <a:p>
            <a:fld id="{C85C2E37-7437-9349-AA3B-8950CFE05117}" type="slidenum">
              <a:rPr lang="en-GB" smtClean="0"/>
              <a:t>‹#›</a:t>
            </a:fld>
            <a:endParaRPr lang="en-GB"/>
          </a:p>
        </p:txBody>
      </p:sp>
    </p:spTree>
    <p:extLst>
      <p:ext uri="{BB962C8B-B14F-4D97-AF65-F5344CB8AC3E}">
        <p14:creationId xmlns:p14="http://schemas.microsoft.com/office/powerpoint/2010/main" val="2089839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D1977-2BC5-0443-BFFE-2F89357A3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200CBE-8002-1543-86F9-D8A0EBED57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DBD47E-5A8A-4F4B-8547-B29AFABE6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5EC965-99E7-B846-970E-3C8A7CDB1F75}"/>
              </a:ext>
            </a:extLst>
          </p:cNvPr>
          <p:cNvSpPr>
            <a:spLocks noGrp="1"/>
          </p:cNvSpPr>
          <p:nvPr>
            <p:ph type="dt" sz="half" idx="10"/>
          </p:nvPr>
        </p:nvSpPr>
        <p:spPr/>
        <p:txBody>
          <a:bodyPr/>
          <a:lstStyle/>
          <a:p>
            <a:fld id="{0D843231-E23D-5549-BDE0-049A3F7FD27F}" type="datetimeFigureOut">
              <a:rPr lang="en-GB" smtClean="0"/>
              <a:t>03/04/2024</a:t>
            </a:fld>
            <a:endParaRPr lang="en-GB"/>
          </a:p>
        </p:txBody>
      </p:sp>
      <p:sp>
        <p:nvSpPr>
          <p:cNvPr id="6" name="Footer Placeholder 5">
            <a:extLst>
              <a:ext uri="{FF2B5EF4-FFF2-40B4-BE49-F238E27FC236}">
                <a16:creationId xmlns:a16="http://schemas.microsoft.com/office/drawing/2014/main" id="{C80F57D4-46D0-2044-9744-A6FB52D020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D20F7-F118-354A-9361-91FD990C64CE}"/>
              </a:ext>
            </a:extLst>
          </p:cNvPr>
          <p:cNvSpPr>
            <a:spLocks noGrp="1"/>
          </p:cNvSpPr>
          <p:nvPr>
            <p:ph type="sldNum" sz="quarter" idx="12"/>
          </p:nvPr>
        </p:nvSpPr>
        <p:spPr/>
        <p:txBody>
          <a:bodyPr/>
          <a:lstStyle/>
          <a:p>
            <a:fld id="{C85C2E37-7437-9349-AA3B-8950CFE05117}" type="slidenum">
              <a:rPr lang="en-GB" smtClean="0"/>
              <a:t>‹#›</a:t>
            </a:fld>
            <a:endParaRPr lang="en-GB"/>
          </a:p>
        </p:txBody>
      </p:sp>
    </p:spTree>
    <p:extLst>
      <p:ext uri="{BB962C8B-B14F-4D97-AF65-F5344CB8AC3E}">
        <p14:creationId xmlns:p14="http://schemas.microsoft.com/office/powerpoint/2010/main" val="299723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4379-CB07-E54A-A531-42019A56DE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30F6B7B-55F6-154A-A3F7-F190B9753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B350EF-8FD4-DB40-8798-1266AF87C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8A3BC2-F0B0-3948-8301-DC72B773E60F}"/>
              </a:ext>
            </a:extLst>
          </p:cNvPr>
          <p:cNvSpPr>
            <a:spLocks noGrp="1"/>
          </p:cNvSpPr>
          <p:nvPr>
            <p:ph type="dt" sz="half" idx="10"/>
          </p:nvPr>
        </p:nvSpPr>
        <p:spPr/>
        <p:txBody>
          <a:bodyPr/>
          <a:lstStyle/>
          <a:p>
            <a:fld id="{0D843231-E23D-5549-BDE0-049A3F7FD27F}" type="datetimeFigureOut">
              <a:rPr lang="en-GB" smtClean="0"/>
              <a:t>03/04/2024</a:t>
            </a:fld>
            <a:endParaRPr lang="en-GB"/>
          </a:p>
        </p:txBody>
      </p:sp>
      <p:sp>
        <p:nvSpPr>
          <p:cNvPr id="6" name="Footer Placeholder 5">
            <a:extLst>
              <a:ext uri="{FF2B5EF4-FFF2-40B4-BE49-F238E27FC236}">
                <a16:creationId xmlns:a16="http://schemas.microsoft.com/office/drawing/2014/main" id="{C7090CD4-55C2-2545-87CB-3165B7A318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03A59A-CE94-664A-8F12-CFA55216E9B0}"/>
              </a:ext>
            </a:extLst>
          </p:cNvPr>
          <p:cNvSpPr>
            <a:spLocks noGrp="1"/>
          </p:cNvSpPr>
          <p:nvPr>
            <p:ph type="sldNum" sz="quarter" idx="12"/>
          </p:nvPr>
        </p:nvSpPr>
        <p:spPr/>
        <p:txBody>
          <a:bodyPr/>
          <a:lstStyle/>
          <a:p>
            <a:fld id="{C85C2E37-7437-9349-AA3B-8950CFE05117}" type="slidenum">
              <a:rPr lang="en-GB" smtClean="0"/>
              <a:t>‹#›</a:t>
            </a:fld>
            <a:endParaRPr lang="en-GB"/>
          </a:p>
        </p:txBody>
      </p:sp>
    </p:spTree>
    <p:extLst>
      <p:ext uri="{BB962C8B-B14F-4D97-AF65-F5344CB8AC3E}">
        <p14:creationId xmlns:p14="http://schemas.microsoft.com/office/powerpoint/2010/main" val="336186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B4A809-99B0-0F4C-B86C-3507D60C66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1D63C1-F70E-BF4F-8B2C-A7B0DE73D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4236F6-2821-F54E-89E4-C61537F3D5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43231-E23D-5549-BDE0-049A3F7FD27F}" type="datetimeFigureOut">
              <a:rPr lang="en-GB" smtClean="0"/>
              <a:t>03/04/2024</a:t>
            </a:fld>
            <a:endParaRPr lang="en-GB"/>
          </a:p>
        </p:txBody>
      </p:sp>
      <p:sp>
        <p:nvSpPr>
          <p:cNvPr id="5" name="Footer Placeholder 4">
            <a:extLst>
              <a:ext uri="{FF2B5EF4-FFF2-40B4-BE49-F238E27FC236}">
                <a16:creationId xmlns:a16="http://schemas.microsoft.com/office/drawing/2014/main" id="{589512B0-C17B-2A40-A3D4-D969EC9B53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761DA7-8861-A245-B6AF-7FAADEDA1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C2E37-7437-9349-AA3B-8950CFE05117}" type="slidenum">
              <a:rPr lang="en-GB" smtClean="0"/>
              <a:t>‹#›</a:t>
            </a:fld>
            <a:endParaRPr lang="en-GB"/>
          </a:p>
        </p:txBody>
      </p:sp>
    </p:spTree>
    <p:extLst>
      <p:ext uri="{BB962C8B-B14F-4D97-AF65-F5344CB8AC3E}">
        <p14:creationId xmlns:p14="http://schemas.microsoft.com/office/powerpoint/2010/main" val="2477025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earthlearningidea.com/PDF/347_What_drives_plates1.pdf" TargetMode="External"/><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teachingphysicalgeography.co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mailto:teachphysgeogblog@gmail.com" TargetMode="External"/><Relationship Id="rId4" Type="http://schemas.openxmlformats.org/officeDocument/2006/relationships/hyperlink" Target="http://www.teachingphysicalgeog.wordpres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youtu.be/J6d0UqY6IsA?si=iGlasbIKZgHK3F7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olicav.com/posters/kfjy9acxwmmqp6sro7rqq1hwpyxn77"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056608-B6B6-6547-9F82-357FF4DD92DD}"/>
              </a:ext>
            </a:extLst>
          </p:cNvPr>
          <p:cNvSpPr txBox="1"/>
          <p:nvPr/>
        </p:nvSpPr>
        <p:spPr>
          <a:xfrm>
            <a:off x="362310" y="310078"/>
            <a:ext cx="9120189" cy="1938992"/>
          </a:xfrm>
          <a:prstGeom prst="rect">
            <a:avLst/>
          </a:prstGeom>
          <a:noFill/>
        </p:spPr>
        <p:txBody>
          <a:bodyPr wrap="none" rtlCol="0">
            <a:spAutoFit/>
          </a:bodyPr>
          <a:lstStyle/>
          <a:p>
            <a:r>
              <a:rPr lang="en-GB" sz="6000" b="1" dirty="0">
                <a:solidFill>
                  <a:srgbClr val="0038AD"/>
                </a:solidFill>
              </a:rPr>
              <a:t>Making Physical Geography </a:t>
            </a:r>
            <a:br>
              <a:rPr lang="en-GB" sz="6000" b="1" dirty="0">
                <a:solidFill>
                  <a:srgbClr val="0038AD"/>
                </a:solidFill>
              </a:rPr>
            </a:br>
            <a:r>
              <a:rPr lang="en-GB" sz="6000" b="1" dirty="0">
                <a:solidFill>
                  <a:srgbClr val="0038AD"/>
                </a:solidFill>
              </a:rPr>
              <a:t>accessible to all</a:t>
            </a:r>
          </a:p>
        </p:txBody>
      </p:sp>
      <p:sp>
        <p:nvSpPr>
          <p:cNvPr id="7" name="TextBox 6">
            <a:extLst>
              <a:ext uri="{FF2B5EF4-FFF2-40B4-BE49-F238E27FC236}">
                <a16:creationId xmlns:a16="http://schemas.microsoft.com/office/drawing/2014/main" id="{67442427-52CA-7847-A341-B8A17C90EF0A}"/>
              </a:ext>
            </a:extLst>
          </p:cNvPr>
          <p:cNvSpPr txBox="1"/>
          <p:nvPr/>
        </p:nvSpPr>
        <p:spPr>
          <a:xfrm>
            <a:off x="483080" y="2249070"/>
            <a:ext cx="7575070" cy="3539430"/>
          </a:xfrm>
          <a:prstGeom prst="rect">
            <a:avLst/>
          </a:prstGeom>
          <a:noFill/>
        </p:spPr>
        <p:txBody>
          <a:bodyPr wrap="square" rtlCol="0">
            <a:spAutoFit/>
          </a:bodyPr>
          <a:lstStyle/>
          <a:p>
            <a:r>
              <a:rPr lang="en-GB" sz="3200" b="1" dirty="0"/>
              <a:t>Adam Corbridge</a:t>
            </a:r>
          </a:p>
          <a:p>
            <a:endParaRPr lang="en-GB" sz="3200" b="1" dirty="0"/>
          </a:p>
          <a:p>
            <a:endParaRPr lang="en-GB" sz="3200" b="1" dirty="0"/>
          </a:p>
          <a:p>
            <a:endParaRPr lang="en-GB" sz="3200" b="1" dirty="0"/>
          </a:p>
          <a:p>
            <a:endParaRPr lang="en-GB" sz="3200" b="1" dirty="0"/>
          </a:p>
          <a:p>
            <a:r>
              <a:rPr lang="en-GB" sz="3200" b="1" i="1" dirty="0"/>
              <a:t>@GAPGSIG</a:t>
            </a:r>
          </a:p>
          <a:p>
            <a:r>
              <a:rPr lang="en-GB" sz="3200" b="1" i="1" dirty="0"/>
              <a:t>@MrCorbridgeGeog</a:t>
            </a:r>
          </a:p>
        </p:txBody>
      </p:sp>
      <p:pic>
        <p:nvPicPr>
          <p:cNvPr id="17" name="Picture 16">
            <a:extLst>
              <a:ext uri="{FF2B5EF4-FFF2-40B4-BE49-F238E27FC236}">
                <a16:creationId xmlns:a16="http://schemas.microsoft.com/office/drawing/2014/main" id="{8123DE9A-E5DA-E645-862F-04B63D73D2A7}"/>
              </a:ext>
            </a:extLst>
          </p:cNvPr>
          <p:cNvPicPr>
            <a:picLocks noChangeAspect="1"/>
          </p:cNvPicPr>
          <p:nvPr/>
        </p:nvPicPr>
        <p:blipFill>
          <a:blip r:embed="rId2"/>
          <a:stretch>
            <a:fillRect/>
          </a:stretch>
        </p:blipFill>
        <p:spPr>
          <a:xfrm>
            <a:off x="6096000" y="3103337"/>
            <a:ext cx="5592208" cy="3011187"/>
          </a:xfrm>
          <a:prstGeom prst="rect">
            <a:avLst/>
          </a:prstGeom>
        </p:spPr>
      </p:pic>
    </p:spTree>
    <p:extLst>
      <p:ext uri="{BB962C8B-B14F-4D97-AF65-F5344CB8AC3E}">
        <p14:creationId xmlns:p14="http://schemas.microsoft.com/office/powerpoint/2010/main" val="924073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E6D7C8-16DD-6804-E707-2F6F5A7F8A4D}"/>
              </a:ext>
            </a:extLst>
          </p:cNvPr>
          <p:cNvSpPr txBox="1"/>
          <p:nvPr/>
        </p:nvSpPr>
        <p:spPr>
          <a:xfrm>
            <a:off x="574460" y="423418"/>
            <a:ext cx="10849701" cy="646331"/>
          </a:xfrm>
          <a:prstGeom prst="rect">
            <a:avLst/>
          </a:prstGeom>
          <a:noFill/>
        </p:spPr>
        <p:txBody>
          <a:bodyPr wrap="none" rtlCol="0">
            <a:spAutoFit/>
          </a:bodyPr>
          <a:lstStyle/>
          <a:p>
            <a:r>
              <a:rPr lang="en-GB" sz="3600" b="1" dirty="0"/>
              <a:t>How can we make Physical Geography more accessible?</a:t>
            </a:r>
          </a:p>
        </p:txBody>
      </p:sp>
      <p:pic>
        <p:nvPicPr>
          <p:cNvPr id="3" name="Picture 2">
            <a:extLst>
              <a:ext uri="{FF2B5EF4-FFF2-40B4-BE49-F238E27FC236}">
                <a16:creationId xmlns:a16="http://schemas.microsoft.com/office/drawing/2014/main" id="{D5D9F265-3600-379C-2A4B-0DA37DDCA10B}"/>
              </a:ext>
            </a:extLst>
          </p:cNvPr>
          <p:cNvPicPr>
            <a:picLocks noChangeAspect="1"/>
          </p:cNvPicPr>
          <p:nvPr/>
        </p:nvPicPr>
        <p:blipFill>
          <a:blip r:embed="rId2"/>
          <a:stretch>
            <a:fillRect/>
          </a:stretch>
        </p:blipFill>
        <p:spPr>
          <a:xfrm>
            <a:off x="10564585" y="5981700"/>
            <a:ext cx="1627415" cy="876300"/>
          </a:xfrm>
          <a:prstGeom prst="rect">
            <a:avLst/>
          </a:prstGeom>
        </p:spPr>
      </p:pic>
      <p:sp>
        <p:nvSpPr>
          <p:cNvPr id="4" name="TextBox 3">
            <a:extLst>
              <a:ext uri="{FF2B5EF4-FFF2-40B4-BE49-F238E27FC236}">
                <a16:creationId xmlns:a16="http://schemas.microsoft.com/office/drawing/2014/main" id="{3E6B5AC3-6940-D2D3-3F6F-EAC98DCA2B05}"/>
              </a:ext>
            </a:extLst>
          </p:cNvPr>
          <p:cNvSpPr txBox="1"/>
          <p:nvPr/>
        </p:nvSpPr>
        <p:spPr>
          <a:xfrm>
            <a:off x="574460" y="1320956"/>
            <a:ext cx="10487025" cy="5509200"/>
          </a:xfrm>
          <a:prstGeom prst="rect">
            <a:avLst/>
          </a:prstGeom>
          <a:noFill/>
        </p:spPr>
        <p:txBody>
          <a:bodyPr wrap="square">
            <a:spAutoFit/>
          </a:bodyPr>
          <a:lstStyle/>
          <a:p>
            <a:pPr marL="342900" marR="27305" indent="-342900">
              <a:buFont typeface="Arial" panose="020B0604020202020204" pitchFamily="34" charset="0"/>
              <a:buChar char="•"/>
            </a:pPr>
            <a:r>
              <a:rPr lang="en-GB" sz="2800" dirty="0">
                <a:latin typeface="Calibri" panose="020F0502020204030204" pitchFamily="34" charset="0"/>
                <a:ea typeface="Arial Unicode MS"/>
                <a:cs typeface="Arial" panose="020B0604020202020204" pitchFamily="34" charset="0"/>
              </a:rPr>
              <a:t>Make sure we are confident and familiar with the concepts and processes ourselves (!)</a:t>
            </a:r>
          </a:p>
          <a:p>
            <a:pPr marR="27305"/>
            <a:endParaRPr lang="en-GB" sz="1200" dirty="0">
              <a:effectLst/>
              <a:latin typeface="Calibri" panose="020F0502020204030204" pitchFamily="34" charset="0"/>
              <a:ea typeface="Arial Unicode MS"/>
              <a:cs typeface="Arial" panose="020B0604020202020204" pitchFamily="34" charset="0"/>
            </a:endParaRPr>
          </a:p>
          <a:p>
            <a:pPr marL="342900" marR="27305" indent="-342900">
              <a:buFont typeface="Arial" panose="020B0604020202020204" pitchFamily="34" charset="0"/>
              <a:buChar char="•"/>
            </a:pPr>
            <a:r>
              <a:rPr lang="en-GB" sz="2800" dirty="0">
                <a:effectLst/>
                <a:latin typeface="Calibri" panose="020F0502020204030204" pitchFamily="34" charset="0"/>
                <a:ea typeface="Arial Unicode MS"/>
                <a:cs typeface="Arial" panose="020B0604020202020204" pitchFamily="34" charset="0"/>
              </a:rPr>
              <a:t>Break things down into manageable steps</a:t>
            </a:r>
            <a:endParaRPr lang="en-GB" sz="2800" dirty="0">
              <a:latin typeface="Calibri" panose="020F0502020204030204" pitchFamily="34" charset="0"/>
              <a:ea typeface="Arial Unicode MS"/>
              <a:cs typeface="Arial" panose="020B0604020202020204" pitchFamily="34" charset="0"/>
            </a:endParaRPr>
          </a:p>
          <a:p>
            <a:pPr marR="27305"/>
            <a:endParaRPr lang="en-GB" sz="1200" dirty="0">
              <a:effectLst/>
              <a:latin typeface="Calibri" panose="020F0502020204030204" pitchFamily="34" charset="0"/>
              <a:ea typeface="Arial Unicode MS"/>
              <a:cs typeface="Arial" panose="020B0604020202020204" pitchFamily="34" charset="0"/>
            </a:endParaRPr>
          </a:p>
          <a:p>
            <a:pPr marL="342900" marR="27305" indent="-342900">
              <a:buFont typeface="Arial" panose="020B0604020202020204" pitchFamily="34" charset="0"/>
              <a:buChar char="•"/>
            </a:pPr>
            <a:r>
              <a:rPr lang="en-GB" sz="2800" dirty="0">
                <a:latin typeface="Calibri" panose="020F0502020204030204" pitchFamily="34" charset="0"/>
                <a:ea typeface="Arial Unicode MS"/>
                <a:cs typeface="Arial" panose="020B0604020202020204" pitchFamily="34" charset="0"/>
              </a:rPr>
              <a:t>Allow time and don’t rush through it… (I know this is difficult given curriculum pressures)</a:t>
            </a:r>
          </a:p>
          <a:p>
            <a:pPr marR="27305"/>
            <a:endParaRPr lang="en-GB" sz="1200" dirty="0">
              <a:effectLst/>
              <a:latin typeface="Calibri" panose="020F0502020204030204" pitchFamily="34" charset="0"/>
              <a:ea typeface="Arial Unicode MS"/>
              <a:cs typeface="Arial" panose="020B0604020202020204" pitchFamily="34" charset="0"/>
            </a:endParaRPr>
          </a:p>
          <a:p>
            <a:pPr marL="342900" marR="27305" indent="-342900">
              <a:buFont typeface="Arial" panose="020B0604020202020204" pitchFamily="34" charset="0"/>
              <a:buChar char="•"/>
            </a:pPr>
            <a:r>
              <a:rPr lang="en-GB" sz="2800" dirty="0">
                <a:effectLst/>
                <a:latin typeface="Calibri" panose="020F0502020204030204" pitchFamily="34" charset="0"/>
                <a:ea typeface="Arial Unicode MS"/>
                <a:cs typeface="Arial" panose="020B0604020202020204" pitchFamily="34" charset="0"/>
              </a:rPr>
              <a:t>Teach/examine the context of the processes/landforms you’re teaching</a:t>
            </a:r>
          </a:p>
          <a:p>
            <a:pPr marR="27305"/>
            <a:endParaRPr lang="en-GB" sz="1200" dirty="0">
              <a:effectLst/>
              <a:latin typeface="Calibri" panose="020F0502020204030204" pitchFamily="34" charset="0"/>
              <a:ea typeface="Arial Unicode MS"/>
              <a:cs typeface="Arial" panose="020B0604020202020204" pitchFamily="34" charset="0"/>
            </a:endParaRPr>
          </a:p>
          <a:p>
            <a:pPr marL="342900" marR="27305" indent="-342900">
              <a:buFont typeface="Arial" panose="020B0604020202020204" pitchFamily="34" charset="0"/>
              <a:buChar char="•"/>
            </a:pPr>
            <a:r>
              <a:rPr lang="en-GB" sz="2800" dirty="0">
                <a:effectLst/>
                <a:latin typeface="Calibri" panose="020F0502020204030204" pitchFamily="34" charset="0"/>
                <a:ea typeface="Arial Unicode MS"/>
                <a:cs typeface="Arial" panose="020B0604020202020204" pitchFamily="34" charset="0"/>
              </a:rPr>
              <a:t>Use visual aids and hands-on activities</a:t>
            </a:r>
            <a:endParaRPr lang="en-GB" sz="2800" dirty="0">
              <a:latin typeface="Calibri" panose="020F0502020204030204" pitchFamily="34" charset="0"/>
              <a:ea typeface="Arial Unicode MS"/>
              <a:cs typeface="Arial" panose="020B0604020202020204" pitchFamily="34" charset="0"/>
            </a:endParaRPr>
          </a:p>
          <a:p>
            <a:pPr marR="27305"/>
            <a:endParaRPr lang="en-GB" sz="1200" dirty="0">
              <a:effectLst/>
              <a:latin typeface="Calibri" panose="020F0502020204030204" pitchFamily="34" charset="0"/>
              <a:ea typeface="Arial Unicode MS"/>
              <a:cs typeface="Arial" panose="020B0604020202020204" pitchFamily="34" charset="0"/>
            </a:endParaRPr>
          </a:p>
          <a:p>
            <a:pPr marL="342900" marR="27305" indent="-342900">
              <a:buFont typeface="Arial" panose="020B0604020202020204" pitchFamily="34" charset="0"/>
              <a:buChar char="•"/>
            </a:pPr>
            <a:r>
              <a:rPr lang="en-GB" sz="2800" dirty="0">
                <a:effectLst/>
                <a:latin typeface="Calibri" panose="020F0502020204030204" pitchFamily="34" charset="0"/>
                <a:ea typeface="Arial Unicode MS"/>
                <a:cs typeface="Arial" panose="020B0604020202020204" pitchFamily="34" charset="0"/>
              </a:rPr>
              <a:t>Use models (carefully) to help students visualise the processes </a:t>
            </a:r>
            <a:br>
              <a:rPr lang="en-GB" sz="2800" dirty="0">
                <a:effectLst/>
                <a:latin typeface="Calibri" panose="020F0502020204030204" pitchFamily="34" charset="0"/>
                <a:ea typeface="Arial Unicode MS"/>
                <a:cs typeface="Arial" panose="020B0604020202020204" pitchFamily="34" charset="0"/>
              </a:rPr>
            </a:br>
            <a:r>
              <a:rPr lang="en-GB" sz="2800" dirty="0">
                <a:effectLst/>
                <a:latin typeface="Calibri" panose="020F0502020204030204" pitchFamily="34" charset="0"/>
                <a:ea typeface="Arial Unicode MS"/>
                <a:cs typeface="Arial" panose="020B0604020202020204" pitchFamily="34" charset="0"/>
              </a:rPr>
              <a:t>in action – these need to be critiqued</a:t>
            </a:r>
            <a:br>
              <a:rPr lang="en-GB" sz="2800" dirty="0">
                <a:effectLst/>
                <a:latin typeface="Calibri" panose="020F0502020204030204" pitchFamily="34" charset="0"/>
                <a:ea typeface="Arial Unicode MS"/>
                <a:cs typeface="Arial" panose="020B0604020202020204" pitchFamily="34" charset="0"/>
              </a:rPr>
            </a:br>
            <a:r>
              <a:rPr lang="en-GB" sz="1200" dirty="0">
                <a:effectLst/>
                <a:latin typeface="Calibri" panose="020F0502020204030204" pitchFamily="34" charset="0"/>
                <a:ea typeface="Arial Unicode MS"/>
                <a:cs typeface="Arial" panose="020B0604020202020204" pitchFamily="34" charset="0"/>
              </a:rPr>
              <a:t> </a:t>
            </a:r>
          </a:p>
        </p:txBody>
      </p:sp>
    </p:spTree>
    <p:extLst>
      <p:ext uri="{BB962C8B-B14F-4D97-AF65-F5344CB8AC3E}">
        <p14:creationId xmlns:p14="http://schemas.microsoft.com/office/powerpoint/2010/main" val="20914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E6D7C8-16DD-6804-E707-2F6F5A7F8A4D}"/>
              </a:ext>
            </a:extLst>
          </p:cNvPr>
          <p:cNvSpPr txBox="1"/>
          <p:nvPr/>
        </p:nvSpPr>
        <p:spPr>
          <a:xfrm>
            <a:off x="574460" y="423418"/>
            <a:ext cx="10849701" cy="646331"/>
          </a:xfrm>
          <a:prstGeom prst="rect">
            <a:avLst/>
          </a:prstGeom>
          <a:noFill/>
        </p:spPr>
        <p:txBody>
          <a:bodyPr wrap="none" rtlCol="0">
            <a:spAutoFit/>
          </a:bodyPr>
          <a:lstStyle/>
          <a:p>
            <a:r>
              <a:rPr lang="en-GB" sz="3600" b="1" dirty="0"/>
              <a:t>How can we make Physical Geography more accessible?</a:t>
            </a:r>
          </a:p>
        </p:txBody>
      </p:sp>
      <p:pic>
        <p:nvPicPr>
          <p:cNvPr id="3" name="Picture 2">
            <a:extLst>
              <a:ext uri="{FF2B5EF4-FFF2-40B4-BE49-F238E27FC236}">
                <a16:creationId xmlns:a16="http://schemas.microsoft.com/office/drawing/2014/main" id="{D5D9F265-3600-379C-2A4B-0DA37DDCA10B}"/>
              </a:ext>
            </a:extLst>
          </p:cNvPr>
          <p:cNvPicPr>
            <a:picLocks noChangeAspect="1"/>
          </p:cNvPicPr>
          <p:nvPr/>
        </p:nvPicPr>
        <p:blipFill>
          <a:blip r:embed="rId2"/>
          <a:stretch>
            <a:fillRect/>
          </a:stretch>
        </p:blipFill>
        <p:spPr>
          <a:xfrm>
            <a:off x="10564585" y="5981700"/>
            <a:ext cx="1627415" cy="876300"/>
          </a:xfrm>
          <a:prstGeom prst="rect">
            <a:avLst/>
          </a:prstGeom>
        </p:spPr>
      </p:pic>
      <p:sp>
        <p:nvSpPr>
          <p:cNvPr id="4" name="TextBox 3">
            <a:extLst>
              <a:ext uri="{FF2B5EF4-FFF2-40B4-BE49-F238E27FC236}">
                <a16:creationId xmlns:a16="http://schemas.microsoft.com/office/drawing/2014/main" id="{5698D167-C9A3-A7A3-0B83-DC0453FC1FC3}"/>
              </a:ext>
            </a:extLst>
          </p:cNvPr>
          <p:cNvSpPr txBox="1"/>
          <p:nvPr/>
        </p:nvSpPr>
        <p:spPr>
          <a:xfrm>
            <a:off x="557614" y="1333206"/>
            <a:ext cx="10593048" cy="4355038"/>
          </a:xfrm>
          <a:prstGeom prst="rect">
            <a:avLst/>
          </a:prstGeom>
          <a:noFill/>
        </p:spPr>
        <p:txBody>
          <a:bodyPr wrap="square" rtlCol="0">
            <a:spAutoFit/>
          </a:bodyPr>
          <a:lstStyle/>
          <a:p>
            <a:pPr marL="514350" indent="-514350"/>
            <a:r>
              <a:rPr lang="en-GB" sz="3000" dirty="0">
                <a:solidFill>
                  <a:srgbClr val="000090"/>
                </a:solidFill>
                <a:latin typeface="Arial"/>
              </a:rPr>
              <a:t>Carousel: three different activities </a:t>
            </a:r>
          </a:p>
          <a:p>
            <a:pPr>
              <a:spcAft>
                <a:spcPts val="600"/>
              </a:spcAft>
            </a:pPr>
            <a:endParaRPr lang="en-GB" sz="3000" dirty="0">
              <a:latin typeface="Arial"/>
            </a:endParaRPr>
          </a:p>
          <a:p>
            <a:pPr marL="514350" indent="-514350">
              <a:spcAft>
                <a:spcPts val="600"/>
              </a:spcAft>
              <a:buAutoNum type="arabicPeriod"/>
            </a:pPr>
            <a:r>
              <a:rPr lang="en-GB" sz="3000" dirty="0">
                <a:latin typeface="Arial"/>
              </a:rPr>
              <a:t>Split into 3 groups</a:t>
            </a:r>
          </a:p>
          <a:p>
            <a:pPr marL="514350" indent="-514350">
              <a:spcAft>
                <a:spcPts val="600"/>
              </a:spcAft>
              <a:buAutoNum type="arabicPeriod"/>
            </a:pPr>
            <a:r>
              <a:rPr lang="en-GB" sz="3000" dirty="0">
                <a:latin typeface="Arial"/>
              </a:rPr>
              <a:t>10-15 minutes per station to trial and discuss the activity</a:t>
            </a:r>
          </a:p>
          <a:p>
            <a:pPr marL="514350" indent="-514350">
              <a:spcAft>
                <a:spcPts val="600"/>
              </a:spcAft>
              <a:buAutoNum type="arabicPeriod"/>
            </a:pPr>
            <a:r>
              <a:rPr lang="en-GB" sz="3000" dirty="0">
                <a:latin typeface="Arial"/>
              </a:rPr>
              <a:t>Move around and try each activity during the session</a:t>
            </a:r>
          </a:p>
          <a:p>
            <a:pPr marL="514350" indent="-514350">
              <a:spcAft>
                <a:spcPts val="600"/>
              </a:spcAft>
              <a:buAutoNum type="arabicPeriod"/>
            </a:pPr>
            <a:endParaRPr lang="en-GB" sz="3000" dirty="0">
              <a:latin typeface="Arial"/>
            </a:endParaRPr>
          </a:p>
          <a:p>
            <a:pPr>
              <a:spcAft>
                <a:spcPts val="600"/>
              </a:spcAft>
            </a:pPr>
            <a:r>
              <a:rPr lang="en-GB" sz="3200" i="1" dirty="0">
                <a:latin typeface="Arial"/>
              </a:rPr>
              <a:t>(notes and all resources for each activity are available to all via our blog – QR code will be shared at the end</a:t>
            </a:r>
            <a:r>
              <a:rPr lang="en-GB" sz="4000" i="1" dirty="0">
                <a:latin typeface="Arial"/>
              </a:rPr>
              <a:t>)</a:t>
            </a:r>
          </a:p>
        </p:txBody>
      </p:sp>
    </p:spTree>
    <p:extLst>
      <p:ext uri="{BB962C8B-B14F-4D97-AF65-F5344CB8AC3E}">
        <p14:creationId xmlns:p14="http://schemas.microsoft.com/office/powerpoint/2010/main" val="58138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F242E8-FAD7-DC02-DA5D-8198AED3EEC0}"/>
              </a:ext>
            </a:extLst>
          </p:cNvPr>
          <p:cNvPicPr>
            <a:picLocks noChangeAspect="1"/>
          </p:cNvPicPr>
          <p:nvPr/>
        </p:nvPicPr>
        <p:blipFill>
          <a:blip r:embed="rId2"/>
          <a:stretch>
            <a:fillRect/>
          </a:stretch>
        </p:blipFill>
        <p:spPr>
          <a:xfrm>
            <a:off x="1674508" y="0"/>
            <a:ext cx="8842985" cy="6385771"/>
          </a:xfrm>
          <a:prstGeom prst="rect">
            <a:avLst/>
          </a:prstGeom>
        </p:spPr>
      </p:pic>
      <p:sp>
        <p:nvSpPr>
          <p:cNvPr id="8" name="TextBox 7">
            <a:extLst>
              <a:ext uri="{FF2B5EF4-FFF2-40B4-BE49-F238E27FC236}">
                <a16:creationId xmlns:a16="http://schemas.microsoft.com/office/drawing/2014/main" id="{34604493-2F2E-C0EF-4126-8438277FA49B}"/>
              </a:ext>
            </a:extLst>
          </p:cNvPr>
          <p:cNvSpPr txBox="1"/>
          <p:nvPr/>
        </p:nvSpPr>
        <p:spPr>
          <a:xfrm>
            <a:off x="5209959" y="6457507"/>
            <a:ext cx="6904075" cy="338554"/>
          </a:xfrm>
          <a:prstGeom prst="rect">
            <a:avLst/>
          </a:prstGeom>
          <a:noFill/>
        </p:spPr>
        <p:txBody>
          <a:bodyPr wrap="square" rtlCol="0">
            <a:spAutoFit/>
          </a:bodyPr>
          <a:lstStyle/>
          <a:p>
            <a:r>
              <a:rPr lang="en-GB" sz="1600" i="1" dirty="0"/>
              <a:t>Source: </a:t>
            </a:r>
            <a:r>
              <a:rPr lang="en-GB" sz="1600" i="1" dirty="0">
                <a:hlinkClick r:id="rId3"/>
              </a:rPr>
              <a:t>https://www.earthlearningidea.com/PDF/347_What_drives_plates1.pdf</a:t>
            </a:r>
            <a:endParaRPr lang="en-GB" sz="1600" i="1" dirty="0"/>
          </a:p>
        </p:txBody>
      </p:sp>
    </p:spTree>
    <p:extLst>
      <p:ext uri="{BB962C8B-B14F-4D97-AF65-F5344CB8AC3E}">
        <p14:creationId xmlns:p14="http://schemas.microsoft.com/office/powerpoint/2010/main" val="1759509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CCCF361-B0B3-2E44-B5E0-DF80D92BC279}"/>
              </a:ext>
            </a:extLst>
          </p:cNvPr>
          <p:cNvSpPr txBox="1"/>
          <p:nvPr/>
        </p:nvSpPr>
        <p:spPr>
          <a:xfrm>
            <a:off x="8298370" y="84864"/>
            <a:ext cx="3893630" cy="338554"/>
          </a:xfrm>
          <a:prstGeom prst="rect">
            <a:avLst/>
          </a:prstGeom>
          <a:noFill/>
        </p:spPr>
        <p:txBody>
          <a:bodyPr wrap="none" rtlCol="0">
            <a:spAutoFit/>
          </a:bodyPr>
          <a:lstStyle/>
          <a:p>
            <a:r>
              <a:rPr lang="en-GB" sz="1600" b="1" dirty="0">
                <a:solidFill>
                  <a:schemeClr val="accent1">
                    <a:lumMod val="75000"/>
                  </a:schemeClr>
                </a:solidFill>
              </a:rPr>
              <a:t>Making Physical Geography accessible to all</a:t>
            </a:r>
          </a:p>
        </p:txBody>
      </p:sp>
      <p:sp>
        <p:nvSpPr>
          <p:cNvPr id="2" name="TextBox 1">
            <a:extLst>
              <a:ext uri="{FF2B5EF4-FFF2-40B4-BE49-F238E27FC236}">
                <a16:creationId xmlns:a16="http://schemas.microsoft.com/office/drawing/2014/main" id="{470DA2D6-C094-2EA3-CAB0-BC4D4D517E89}"/>
              </a:ext>
            </a:extLst>
          </p:cNvPr>
          <p:cNvSpPr txBox="1"/>
          <p:nvPr/>
        </p:nvSpPr>
        <p:spPr>
          <a:xfrm>
            <a:off x="574460" y="423418"/>
            <a:ext cx="4033476" cy="584775"/>
          </a:xfrm>
          <a:prstGeom prst="rect">
            <a:avLst/>
          </a:prstGeom>
          <a:noFill/>
        </p:spPr>
        <p:txBody>
          <a:bodyPr wrap="none" rtlCol="0">
            <a:spAutoFit/>
          </a:bodyPr>
          <a:lstStyle/>
          <a:p>
            <a:r>
              <a:rPr lang="en-GB" sz="3200" b="1" dirty="0"/>
              <a:t>What have you found?</a:t>
            </a:r>
          </a:p>
        </p:txBody>
      </p:sp>
      <p:pic>
        <p:nvPicPr>
          <p:cNvPr id="3" name="Picture 2">
            <a:extLst>
              <a:ext uri="{FF2B5EF4-FFF2-40B4-BE49-F238E27FC236}">
                <a16:creationId xmlns:a16="http://schemas.microsoft.com/office/drawing/2014/main" id="{18D3558F-4B03-62D5-CEF2-59E875F92596}"/>
              </a:ext>
            </a:extLst>
          </p:cNvPr>
          <p:cNvPicPr>
            <a:picLocks noChangeAspect="1"/>
          </p:cNvPicPr>
          <p:nvPr/>
        </p:nvPicPr>
        <p:blipFill>
          <a:blip r:embed="rId2"/>
          <a:stretch>
            <a:fillRect/>
          </a:stretch>
        </p:blipFill>
        <p:spPr>
          <a:xfrm>
            <a:off x="10564585" y="5981700"/>
            <a:ext cx="1627415" cy="876300"/>
          </a:xfrm>
          <a:prstGeom prst="rect">
            <a:avLst/>
          </a:prstGeom>
        </p:spPr>
      </p:pic>
      <p:pic>
        <p:nvPicPr>
          <p:cNvPr id="6" name="Picture 5" descr="A qr code on a black background&#10;&#10;Description automatically generated">
            <a:extLst>
              <a:ext uri="{FF2B5EF4-FFF2-40B4-BE49-F238E27FC236}">
                <a16:creationId xmlns:a16="http://schemas.microsoft.com/office/drawing/2014/main" id="{3337163B-747F-56A1-C960-E6607DD4D53F}"/>
              </a:ext>
            </a:extLst>
          </p:cNvPr>
          <p:cNvPicPr>
            <a:picLocks noChangeAspect="1"/>
          </p:cNvPicPr>
          <p:nvPr/>
        </p:nvPicPr>
        <p:blipFill>
          <a:blip r:embed="rId3"/>
          <a:stretch>
            <a:fillRect/>
          </a:stretch>
        </p:blipFill>
        <p:spPr>
          <a:xfrm>
            <a:off x="5299262" y="0"/>
            <a:ext cx="6892738" cy="6892738"/>
          </a:xfrm>
          <a:prstGeom prst="rect">
            <a:avLst/>
          </a:prstGeom>
        </p:spPr>
      </p:pic>
      <p:sp>
        <p:nvSpPr>
          <p:cNvPr id="7" name="TextBox 6">
            <a:extLst>
              <a:ext uri="{FF2B5EF4-FFF2-40B4-BE49-F238E27FC236}">
                <a16:creationId xmlns:a16="http://schemas.microsoft.com/office/drawing/2014/main" id="{AEEF9154-B857-352A-BB37-9ED97FF27B21}"/>
              </a:ext>
            </a:extLst>
          </p:cNvPr>
          <p:cNvSpPr txBox="1"/>
          <p:nvPr/>
        </p:nvSpPr>
        <p:spPr>
          <a:xfrm>
            <a:off x="510665" y="1553925"/>
            <a:ext cx="4366135" cy="2062103"/>
          </a:xfrm>
          <a:prstGeom prst="rect">
            <a:avLst/>
          </a:prstGeom>
          <a:noFill/>
        </p:spPr>
        <p:txBody>
          <a:bodyPr wrap="square" rtlCol="0">
            <a:spAutoFit/>
          </a:bodyPr>
          <a:lstStyle/>
          <a:p>
            <a:r>
              <a:rPr lang="en-GB" sz="3200" dirty="0"/>
              <a:t>Use the QR code</a:t>
            </a:r>
            <a:br>
              <a:rPr lang="en-GB" sz="3200" dirty="0"/>
            </a:br>
            <a:r>
              <a:rPr lang="en-GB" sz="3200" dirty="0"/>
              <a:t>to reflect on what we have done during this session.</a:t>
            </a:r>
          </a:p>
        </p:txBody>
      </p:sp>
    </p:spTree>
    <p:extLst>
      <p:ext uri="{BB962C8B-B14F-4D97-AF65-F5344CB8AC3E}">
        <p14:creationId xmlns:p14="http://schemas.microsoft.com/office/powerpoint/2010/main" val="380473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CCCF361-B0B3-2E44-B5E0-DF80D92BC279}"/>
              </a:ext>
            </a:extLst>
          </p:cNvPr>
          <p:cNvSpPr txBox="1"/>
          <p:nvPr/>
        </p:nvSpPr>
        <p:spPr>
          <a:xfrm>
            <a:off x="8298370" y="84864"/>
            <a:ext cx="3893630" cy="338554"/>
          </a:xfrm>
          <a:prstGeom prst="rect">
            <a:avLst/>
          </a:prstGeom>
          <a:noFill/>
        </p:spPr>
        <p:txBody>
          <a:bodyPr wrap="none" rtlCol="0">
            <a:spAutoFit/>
          </a:bodyPr>
          <a:lstStyle/>
          <a:p>
            <a:r>
              <a:rPr lang="en-GB" sz="1600" b="1" dirty="0">
                <a:solidFill>
                  <a:schemeClr val="accent1">
                    <a:lumMod val="75000"/>
                  </a:schemeClr>
                </a:solidFill>
              </a:rPr>
              <a:t>Making Physical Geography accessible to all</a:t>
            </a:r>
          </a:p>
        </p:txBody>
      </p:sp>
      <p:sp>
        <p:nvSpPr>
          <p:cNvPr id="2" name="TextBox 1">
            <a:extLst>
              <a:ext uri="{FF2B5EF4-FFF2-40B4-BE49-F238E27FC236}">
                <a16:creationId xmlns:a16="http://schemas.microsoft.com/office/drawing/2014/main" id="{EF84BC31-E8AE-F23D-0E19-4782457418EF}"/>
              </a:ext>
            </a:extLst>
          </p:cNvPr>
          <p:cNvSpPr txBox="1"/>
          <p:nvPr/>
        </p:nvSpPr>
        <p:spPr>
          <a:xfrm>
            <a:off x="574460" y="288739"/>
            <a:ext cx="3173561" cy="646331"/>
          </a:xfrm>
          <a:prstGeom prst="rect">
            <a:avLst/>
          </a:prstGeom>
          <a:noFill/>
        </p:spPr>
        <p:txBody>
          <a:bodyPr wrap="none" rtlCol="0">
            <a:spAutoFit/>
          </a:bodyPr>
          <a:lstStyle/>
          <a:p>
            <a:r>
              <a:rPr lang="en-GB" sz="3600" b="1" dirty="0"/>
              <a:t>Any Questions?</a:t>
            </a:r>
          </a:p>
        </p:txBody>
      </p:sp>
      <p:pic>
        <p:nvPicPr>
          <p:cNvPr id="3" name="Picture 2">
            <a:extLst>
              <a:ext uri="{FF2B5EF4-FFF2-40B4-BE49-F238E27FC236}">
                <a16:creationId xmlns:a16="http://schemas.microsoft.com/office/drawing/2014/main" id="{F1664B01-24C4-0D7A-D75D-753204EF76E3}"/>
              </a:ext>
            </a:extLst>
          </p:cNvPr>
          <p:cNvPicPr>
            <a:picLocks noChangeAspect="1"/>
          </p:cNvPicPr>
          <p:nvPr/>
        </p:nvPicPr>
        <p:blipFill>
          <a:blip r:embed="rId2"/>
          <a:stretch>
            <a:fillRect/>
          </a:stretch>
        </p:blipFill>
        <p:spPr>
          <a:xfrm>
            <a:off x="10564585" y="5981700"/>
            <a:ext cx="1627415" cy="876300"/>
          </a:xfrm>
          <a:prstGeom prst="rect">
            <a:avLst/>
          </a:prstGeom>
        </p:spPr>
      </p:pic>
      <p:sp>
        <p:nvSpPr>
          <p:cNvPr id="4" name="TextBox 3">
            <a:extLst>
              <a:ext uri="{FF2B5EF4-FFF2-40B4-BE49-F238E27FC236}">
                <a16:creationId xmlns:a16="http://schemas.microsoft.com/office/drawing/2014/main" id="{08C417BE-DC15-7806-5BD7-F5CA1074581A}"/>
              </a:ext>
            </a:extLst>
          </p:cNvPr>
          <p:cNvSpPr txBox="1"/>
          <p:nvPr/>
        </p:nvSpPr>
        <p:spPr>
          <a:xfrm>
            <a:off x="510665" y="1553925"/>
            <a:ext cx="8371065" cy="4524315"/>
          </a:xfrm>
          <a:prstGeom prst="rect">
            <a:avLst/>
          </a:prstGeom>
          <a:noFill/>
        </p:spPr>
        <p:txBody>
          <a:bodyPr wrap="square" rtlCol="0">
            <a:spAutoFit/>
          </a:bodyPr>
          <a:lstStyle/>
          <a:p>
            <a:r>
              <a:rPr lang="en-GB" sz="3200" dirty="0"/>
              <a:t>All resources from today’s workshop </a:t>
            </a:r>
            <a:br>
              <a:rPr lang="en-GB" sz="3200" dirty="0"/>
            </a:br>
            <a:r>
              <a:rPr lang="en-GB" sz="3200" dirty="0"/>
              <a:t>are available to access via our blog.</a:t>
            </a:r>
          </a:p>
          <a:p>
            <a:endParaRPr lang="en-GB" sz="3200" dirty="0"/>
          </a:p>
          <a:p>
            <a:br>
              <a:rPr lang="en-GB" sz="3200" dirty="0">
                <a:hlinkClick r:id="rId3"/>
              </a:rPr>
            </a:br>
            <a:br>
              <a:rPr lang="en-GB" sz="3200" dirty="0">
                <a:hlinkClick r:id="rId3"/>
              </a:rPr>
            </a:br>
            <a:br>
              <a:rPr lang="en-GB" sz="3200" dirty="0">
                <a:hlinkClick r:id="rId3"/>
              </a:rPr>
            </a:br>
            <a:r>
              <a:rPr lang="en-GB" sz="3200" dirty="0">
                <a:hlinkClick r:id="rId4"/>
              </a:rPr>
              <a:t>www.teachingphysicalgeog.wordpress.com</a:t>
            </a:r>
            <a:r>
              <a:rPr lang="en-GB" sz="3200" dirty="0"/>
              <a:t> </a:t>
            </a:r>
            <a:r>
              <a:rPr lang="en-GB" sz="3200" dirty="0">
                <a:hlinkClick r:id="rId5"/>
              </a:rPr>
              <a:t>teachphysgeogblog@gmail.com</a:t>
            </a:r>
            <a:endParaRPr lang="en-GB" sz="3200" dirty="0"/>
          </a:p>
          <a:p>
            <a:r>
              <a:rPr lang="en-GB" sz="3200" i="1" dirty="0"/>
              <a:t>@GAPGSIG</a:t>
            </a:r>
          </a:p>
        </p:txBody>
      </p:sp>
      <p:pic>
        <p:nvPicPr>
          <p:cNvPr id="8" name="Picture 7">
            <a:extLst>
              <a:ext uri="{FF2B5EF4-FFF2-40B4-BE49-F238E27FC236}">
                <a16:creationId xmlns:a16="http://schemas.microsoft.com/office/drawing/2014/main" id="{D8CDE560-F3FF-F2A1-57D1-5363F8185938}"/>
              </a:ext>
            </a:extLst>
          </p:cNvPr>
          <p:cNvPicPr>
            <a:picLocks noChangeAspect="1"/>
          </p:cNvPicPr>
          <p:nvPr/>
        </p:nvPicPr>
        <p:blipFill>
          <a:blip r:embed="rId6"/>
          <a:stretch>
            <a:fillRect/>
          </a:stretch>
        </p:blipFill>
        <p:spPr>
          <a:xfrm>
            <a:off x="7483686" y="935070"/>
            <a:ext cx="3079384" cy="3112005"/>
          </a:xfrm>
          <a:prstGeom prst="rect">
            <a:avLst/>
          </a:prstGeom>
        </p:spPr>
      </p:pic>
    </p:spTree>
    <p:extLst>
      <p:ext uri="{BB962C8B-B14F-4D97-AF65-F5344CB8AC3E}">
        <p14:creationId xmlns:p14="http://schemas.microsoft.com/office/powerpoint/2010/main" val="533078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160800" y="0"/>
            <a:ext cx="7827348" cy="6858000"/>
          </a:xfrm>
          <a:prstGeom prst="rect">
            <a:avLst/>
          </a:prstGeom>
        </p:spPr>
      </p:pic>
      <p:sp>
        <p:nvSpPr>
          <p:cNvPr id="3" name="TextBox 2"/>
          <p:cNvSpPr txBox="1"/>
          <p:nvPr/>
        </p:nvSpPr>
        <p:spPr>
          <a:xfrm>
            <a:off x="7641863" y="947045"/>
            <a:ext cx="4111537" cy="2631490"/>
          </a:xfrm>
          <a:prstGeom prst="rect">
            <a:avLst/>
          </a:prstGeom>
          <a:noFill/>
        </p:spPr>
        <p:txBody>
          <a:bodyPr wrap="square" rtlCol="0">
            <a:spAutoFit/>
          </a:bodyPr>
          <a:lstStyle/>
          <a:p>
            <a:pPr>
              <a:spcAft>
                <a:spcPts val="600"/>
              </a:spcAft>
            </a:pPr>
            <a:r>
              <a:rPr lang="en-US" sz="2400" b="1" dirty="0">
                <a:solidFill>
                  <a:srgbClr val="000090"/>
                </a:solidFill>
              </a:rPr>
              <a:t>What physical Geography concepts and terms do </a:t>
            </a:r>
            <a:r>
              <a:rPr lang="en-US" sz="2400" b="1" i="1" dirty="0">
                <a:solidFill>
                  <a:srgbClr val="000090"/>
                </a:solidFill>
              </a:rPr>
              <a:t>not</a:t>
            </a:r>
            <a:r>
              <a:rPr lang="en-US" sz="2400" b="1" dirty="0">
                <a:solidFill>
                  <a:srgbClr val="000090"/>
                </a:solidFill>
              </a:rPr>
              <a:t> register with students?</a:t>
            </a:r>
          </a:p>
          <a:p>
            <a:pPr>
              <a:spcAft>
                <a:spcPts val="600"/>
              </a:spcAft>
            </a:pPr>
            <a:endParaRPr lang="en-US" sz="2400" b="1" dirty="0"/>
          </a:p>
          <a:p>
            <a:pPr>
              <a:spcAft>
                <a:spcPts val="600"/>
              </a:spcAft>
            </a:pPr>
            <a:r>
              <a:rPr lang="en-US" b="1" dirty="0"/>
              <a:t> % of 1</a:t>
            </a:r>
            <a:r>
              <a:rPr lang="en-US" b="1" baseline="30000" dirty="0"/>
              <a:t>st</a:t>
            </a:r>
            <a:r>
              <a:rPr lang="en-US" b="1" dirty="0"/>
              <a:t> year undergraduate students unfamiliar with physical geography term.</a:t>
            </a:r>
          </a:p>
          <a:p>
            <a:pPr>
              <a:spcAft>
                <a:spcPts val="600"/>
              </a:spcAft>
            </a:pPr>
            <a:r>
              <a:rPr lang="en-US" b="1" dirty="0">
                <a:solidFill>
                  <a:srgbClr val="000090"/>
                </a:solidFill>
              </a:rPr>
              <a:t>Source: Birnie (1999) Figure 2</a:t>
            </a:r>
            <a:endParaRPr lang="en-US" dirty="0">
              <a:solidFill>
                <a:srgbClr val="000090"/>
              </a:solidFill>
            </a:endParaRPr>
          </a:p>
        </p:txBody>
      </p:sp>
      <p:sp>
        <p:nvSpPr>
          <p:cNvPr id="5" name="TextBox 4">
            <a:extLst>
              <a:ext uri="{FF2B5EF4-FFF2-40B4-BE49-F238E27FC236}">
                <a16:creationId xmlns:a16="http://schemas.microsoft.com/office/drawing/2014/main" id="{0335DCEC-F50F-72FD-7E7E-C2428502D4E4}"/>
              </a:ext>
            </a:extLst>
          </p:cNvPr>
          <p:cNvSpPr txBox="1"/>
          <p:nvPr/>
        </p:nvSpPr>
        <p:spPr>
          <a:xfrm>
            <a:off x="0" y="6380946"/>
            <a:ext cx="6096000" cy="415498"/>
          </a:xfrm>
          <a:prstGeom prst="rect">
            <a:avLst/>
          </a:prstGeom>
          <a:noFill/>
        </p:spPr>
        <p:txBody>
          <a:bodyPr wrap="square">
            <a:spAutoFit/>
          </a:bodyPr>
          <a:lstStyle/>
          <a:p>
            <a:pPr>
              <a:spcAft>
                <a:spcPts val="600"/>
              </a:spcAft>
              <a:buNone/>
            </a:pPr>
            <a:r>
              <a:rPr lang="en-US" sz="800" dirty="0">
                <a:latin typeface="Arial"/>
                <a:cs typeface="Arial"/>
              </a:rPr>
              <a:t>Source: Birnie (1999) Journal of Geography in Higher Education</a:t>
            </a:r>
            <a:endParaRPr lang="en-US" sz="800" i="1" dirty="0">
              <a:latin typeface="Arial"/>
            </a:endParaRPr>
          </a:p>
          <a:p>
            <a:pPr marL="0" indent="0">
              <a:spcAft>
                <a:spcPts val="600"/>
              </a:spcAft>
              <a:buNone/>
            </a:pPr>
            <a:r>
              <a:rPr lang="en-US" sz="800" i="1" dirty="0">
                <a:latin typeface="Arial"/>
                <a:cs typeface="Arial"/>
              </a:rPr>
              <a:t>Physical Geography at the Transition to Higher Education: the effect of prior learning</a:t>
            </a:r>
            <a:endParaRPr lang="en-US" sz="800" dirty="0">
              <a:latin typeface="Arial"/>
              <a:cs typeface="Arial"/>
            </a:endParaRPr>
          </a:p>
        </p:txBody>
      </p:sp>
    </p:spTree>
    <p:extLst>
      <p:ext uri="{BB962C8B-B14F-4D97-AF65-F5344CB8AC3E}">
        <p14:creationId xmlns:p14="http://schemas.microsoft.com/office/powerpoint/2010/main" val="74810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42676"/>
            <a:ext cx="12192000" cy="6772648"/>
          </a:xfrm>
          <a:prstGeom prst="rect">
            <a:avLst/>
          </a:prstGeom>
        </p:spPr>
      </p:pic>
      <p:sp>
        <p:nvSpPr>
          <p:cNvPr id="3" name="TextBox 2"/>
          <p:cNvSpPr txBox="1"/>
          <p:nvPr/>
        </p:nvSpPr>
        <p:spPr>
          <a:xfrm>
            <a:off x="1571425" y="0"/>
            <a:ext cx="10289607" cy="815608"/>
          </a:xfrm>
          <a:prstGeom prst="rect">
            <a:avLst/>
          </a:prstGeom>
          <a:noFill/>
        </p:spPr>
        <p:txBody>
          <a:bodyPr wrap="square" rtlCol="0">
            <a:spAutoFit/>
          </a:bodyPr>
          <a:lstStyle/>
          <a:p>
            <a:pPr>
              <a:spcAft>
                <a:spcPts val="600"/>
              </a:spcAft>
            </a:pPr>
            <a:r>
              <a:rPr lang="en-US" sz="2400" b="1" dirty="0">
                <a:solidFill>
                  <a:srgbClr val="000090"/>
                </a:solidFill>
              </a:rPr>
              <a:t>What physical Geography topics do students find easy and difficult?</a:t>
            </a:r>
          </a:p>
          <a:p>
            <a:pPr>
              <a:spcAft>
                <a:spcPts val="600"/>
              </a:spcAft>
            </a:pPr>
            <a:r>
              <a:rPr lang="en-US" b="1" dirty="0">
                <a:solidFill>
                  <a:srgbClr val="000090"/>
                </a:solidFill>
              </a:rPr>
              <a:t>Source: Birnie (1999) Figure 3.</a:t>
            </a:r>
            <a:endParaRPr lang="en-US" dirty="0">
              <a:solidFill>
                <a:srgbClr val="000090"/>
              </a:solidFill>
            </a:endParaRPr>
          </a:p>
        </p:txBody>
      </p:sp>
    </p:spTree>
    <p:extLst>
      <p:ext uri="{BB962C8B-B14F-4D97-AF65-F5344CB8AC3E}">
        <p14:creationId xmlns:p14="http://schemas.microsoft.com/office/powerpoint/2010/main" val="86568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CCCF361-B0B3-2E44-B5E0-DF80D92BC279}"/>
              </a:ext>
            </a:extLst>
          </p:cNvPr>
          <p:cNvSpPr txBox="1"/>
          <p:nvPr/>
        </p:nvSpPr>
        <p:spPr>
          <a:xfrm>
            <a:off x="8298370" y="84864"/>
            <a:ext cx="3893630" cy="338554"/>
          </a:xfrm>
          <a:prstGeom prst="rect">
            <a:avLst/>
          </a:prstGeom>
          <a:noFill/>
        </p:spPr>
        <p:txBody>
          <a:bodyPr wrap="none" rtlCol="0">
            <a:spAutoFit/>
          </a:bodyPr>
          <a:lstStyle/>
          <a:p>
            <a:r>
              <a:rPr lang="en-GB" sz="1600" b="1" dirty="0">
                <a:solidFill>
                  <a:schemeClr val="accent1">
                    <a:lumMod val="75000"/>
                  </a:schemeClr>
                </a:solidFill>
              </a:rPr>
              <a:t>Making Physical Geography accessible to all</a:t>
            </a:r>
          </a:p>
        </p:txBody>
      </p:sp>
      <p:sp>
        <p:nvSpPr>
          <p:cNvPr id="2" name="TextBox 1">
            <a:extLst>
              <a:ext uri="{FF2B5EF4-FFF2-40B4-BE49-F238E27FC236}">
                <a16:creationId xmlns:a16="http://schemas.microsoft.com/office/drawing/2014/main" id="{DFDBCB55-A664-5B07-1BEE-A153D78DB6E0}"/>
              </a:ext>
            </a:extLst>
          </p:cNvPr>
          <p:cNvSpPr txBox="1"/>
          <p:nvPr/>
        </p:nvSpPr>
        <p:spPr>
          <a:xfrm>
            <a:off x="574460" y="423418"/>
            <a:ext cx="7154010" cy="584775"/>
          </a:xfrm>
          <a:prstGeom prst="rect">
            <a:avLst/>
          </a:prstGeom>
          <a:noFill/>
        </p:spPr>
        <p:txBody>
          <a:bodyPr wrap="none" rtlCol="0">
            <a:spAutoFit/>
          </a:bodyPr>
          <a:lstStyle/>
          <a:p>
            <a:r>
              <a:rPr lang="en-GB" sz="3200" b="1" dirty="0"/>
              <a:t>What makes Physical Geography ‘tricky’?</a:t>
            </a:r>
          </a:p>
        </p:txBody>
      </p:sp>
      <p:pic>
        <p:nvPicPr>
          <p:cNvPr id="3" name="Picture 2">
            <a:extLst>
              <a:ext uri="{FF2B5EF4-FFF2-40B4-BE49-F238E27FC236}">
                <a16:creationId xmlns:a16="http://schemas.microsoft.com/office/drawing/2014/main" id="{5FEB62F0-A2A2-ACEE-09B1-C2C8ADEC8EA5}"/>
              </a:ext>
            </a:extLst>
          </p:cNvPr>
          <p:cNvPicPr>
            <a:picLocks noChangeAspect="1"/>
          </p:cNvPicPr>
          <p:nvPr/>
        </p:nvPicPr>
        <p:blipFill>
          <a:blip r:embed="rId3"/>
          <a:stretch>
            <a:fillRect/>
          </a:stretch>
        </p:blipFill>
        <p:spPr>
          <a:xfrm>
            <a:off x="10564585" y="5981700"/>
            <a:ext cx="1627415" cy="876300"/>
          </a:xfrm>
          <a:prstGeom prst="rect">
            <a:avLst/>
          </a:prstGeom>
        </p:spPr>
      </p:pic>
      <p:sp>
        <p:nvSpPr>
          <p:cNvPr id="4" name="TextBox 3">
            <a:extLst>
              <a:ext uri="{FF2B5EF4-FFF2-40B4-BE49-F238E27FC236}">
                <a16:creationId xmlns:a16="http://schemas.microsoft.com/office/drawing/2014/main" id="{4C5E0698-36F4-6C3B-44FE-07830E7653E0}"/>
              </a:ext>
            </a:extLst>
          </p:cNvPr>
          <p:cNvSpPr txBox="1"/>
          <p:nvPr/>
        </p:nvSpPr>
        <p:spPr>
          <a:xfrm>
            <a:off x="574460" y="1359664"/>
            <a:ext cx="10487025" cy="1964512"/>
          </a:xfrm>
          <a:prstGeom prst="rect">
            <a:avLst/>
          </a:prstGeom>
          <a:noFill/>
        </p:spPr>
        <p:txBody>
          <a:bodyPr wrap="square">
            <a:spAutoFit/>
          </a:bodyPr>
          <a:lstStyle/>
          <a:p>
            <a:pPr marL="342900" marR="27305" indent="-342900" algn="just">
              <a:lnSpc>
                <a:spcPct val="150000"/>
              </a:lnSpc>
              <a:buFont typeface="Arial" panose="020B0604020202020204" pitchFamily="34" charset="0"/>
              <a:buChar char="•"/>
            </a:pPr>
            <a:r>
              <a:rPr lang="en-GB" sz="2800" dirty="0">
                <a:effectLst/>
                <a:latin typeface="Calibri" panose="020F0502020204030204" pitchFamily="34" charset="0"/>
                <a:ea typeface="Arial Unicode MS"/>
                <a:cs typeface="Arial" panose="020B0604020202020204" pitchFamily="34" charset="0"/>
              </a:rPr>
              <a:t>It’s complex</a:t>
            </a:r>
          </a:p>
          <a:p>
            <a:pPr marL="342900" marR="27305" indent="-342900" algn="just">
              <a:lnSpc>
                <a:spcPct val="150000"/>
              </a:lnSpc>
              <a:buFont typeface="Arial" panose="020B0604020202020204" pitchFamily="34" charset="0"/>
              <a:buChar char="•"/>
            </a:pPr>
            <a:r>
              <a:rPr lang="en-GB" sz="2800" dirty="0">
                <a:latin typeface="Calibri" panose="020F0502020204030204" pitchFamily="34" charset="0"/>
                <a:ea typeface="Arial Unicode MS"/>
                <a:cs typeface="Arial" panose="020B0604020202020204" pitchFamily="34" charset="0"/>
              </a:rPr>
              <a:t>Reality doesn’t fit in with the way we conceive</a:t>
            </a:r>
          </a:p>
          <a:p>
            <a:pPr marL="342900" marR="27305" indent="-342900" algn="just">
              <a:lnSpc>
                <a:spcPct val="150000"/>
              </a:lnSpc>
              <a:buFont typeface="Arial" panose="020B0604020202020204" pitchFamily="34" charset="0"/>
              <a:buChar char="•"/>
            </a:pPr>
            <a:r>
              <a:rPr lang="en-GB" sz="2800" dirty="0">
                <a:effectLst/>
                <a:latin typeface="Calibri" panose="020F0502020204030204" pitchFamily="34" charset="0"/>
                <a:ea typeface="Arial Unicode MS"/>
                <a:cs typeface="Arial" panose="020B0604020202020204" pitchFamily="34" charset="0"/>
              </a:rPr>
              <a:t>There’s so much </a:t>
            </a:r>
            <a:r>
              <a:rPr lang="en-GB" sz="2800" dirty="0">
                <a:latin typeface="Calibri" panose="020F0502020204030204" pitchFamily="34" charset="0"/>
                <a:ea typeface="Arial Unicode MS"/>
                <a:cs typeface="Arial" panose="020B0604020202020204" pitchFamily="34" charset="0"/>
              </a:rPr>
              <a:t>‘stuff’ about it we don’t quite know what’s going on</a:t>
            </a:r>
            <a:endParaRPr lang="en-GB" sz="2800" dirty="0">
              <a:effectLst/>
              <a:latin typeface="Calibri" panose="020F0502020204030204" pitchFamily="34" charset="0"/>
              <a:ea typeface="Arial Unicode MS"/>
              <a:cs typeface="Arial" panose="020B0604020202020204" pitchFamily="34" charset="0"/>
            </a:endParaRPr>
          </a:p>
        </p:txBody>
      </p:sp>
    </p:spTree>
    <p:extLst>
      <p:ext uri="{BB962C8B-B14F-4D97-AF65-F5344CB8AC3E}">
        <p14:creationId xmlns:p14="http://schemas.microsoft.com/office/powerpoint/2010/main" val="1339168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CCCF361-B0B3-2E44-B5E0-DF80D92BC279}"/>
              </a:ext>
            </a:extLst>
          </p:cNvPr>
          <p:cNvSpPr txBox="1"/>
          <p:nvPr/>
        </p:nvSpPr>
        <p:spPr>
          <a:xfrm>
            <a:off x="8298370" y="84864"/>
            <a:ext cx="3893630" cy="338554"/>
          </a:xfrm>
          <a:prstGeom prst="rect">
            <a:avLst/>
          </a:prstGeom>
          <a:noFill/>
        </p:spPr>
        <p:txBody>
          <a:bodyPr wrap="none" rtlCol="0">
            <a:spAutoFit/>
          </a:bodyPr>
          <a:lstStyle/>
          <a:p>
            <a:r>
              <a:rPr lang="en-GB" sz="1600" b="1" dirty="0">
                <a:solidFill>
                  <a:schemeClr val="accent1">
                    <a:lumMod val="75000"/>
                  </a:schemeClr>
                </a:solidFill>
              </a:rPr>
              <a:t>Making Physical Geography accessible to all</a:t>
            </a:r>
          </a:p>
        </p:txBody>
      </p:sp>
      <p:sp>
        <p:nvSpPr>
          <p:cNvPr id="2" name="TextBox 1">
            <a:extLst>
              <a:ext uri="{FF2B5EF4-FFF2-40B4-BE49-F238E27FC236}">
                <a16:creationId xmlns:a16="http://schemas.microsoft.com/office/drawing/2014/main" id="{4443DD8C-9929-99EA-1CF9-28F32908B38E}"/>
              </a:ext>
            </a:extLst>
          </p:cNvPr>
          <p:cNvSpPr txBox="1"/>
          <p:nvPr/>
        </p:nvSpPr>
        <p:spPr>
          <a:xfrm>
            <a:off x="574460" y="423418"/>
            <a:ext cx="7154010" cy="584775"/>
          </a:xfrm>
          <a:prstGeom prst="rect">
            <a:avLst/>
          </a:prstGeom>
          <a:noFill/>
        </p:spPr>
        <p:txBody>
          <a:bodyPr wrap="none" rtlCol="0">
            <a:spAutoFit/>
          </a:bodyPr>
          <a:lstStyle/>
          <a:p>
            <a:r>
              <a:rPr lang="en-GB" sz="3200" b="1" dirty="0"/>
              <a:t>What makes Physical Geography ‘tricky’?</a:t>
            </a:r>
          </a:p>
        </p:txBody>
      </p:sp>
      <p:sp>
        <p:nvSpPr>
          <p:cNvPr id="11" name="TextBox 10">
            <a:extLst>
              <a:ext uri="{FF2B5EF4-FFF2-40B4-BE49-F238E27FC236}">
                <a16:creationId xmlns:a16="http://schemas.microsoft.com/office/drawing/2014/main" id="{A0F50DCB-0890-EAA2-55BB-51375A8337D2}"/>
              </a:ext>
            </a:extLst>
          </p:cNvPr>
          <p:cNvSpPr txBox="1"/>
          <p:nvPr/>
        </p:nvSpPr>
        <p:spPr>
          <a:xfrm>
            <a:off x="574460" y="1359664"/>
            <a:ext cx="10487025" cy="5021055"/>
          </a:xfrm>
          <a:prstGeom prst="rect">
            <a:avLst/>
          </a:prstGeom>
          <a:noFill/>
        </p:spPr>
        <p:txBody>
          <a:bodyPr wrap="square">
            <a:spAutoFit/>
          </a:bodyPr>
          <a:lstStyle/>
          <a:p>
            <a:pPr marR="27305" algn="just">
              <a:lnSpc>
                <a:spcPct val="150000"/>
              </a:lnSpc>
            </a:pPr>
            <a:r>
              <a:rPr lang="en-US" sz="2400" dirty="0">
                <a:effectLst/>
                <a:latin typeface="Calibri" panose="020F0502020204030204" pitchFamily="34" charset="0"/>
                <a:ea typeface="Arial Unicode MS"/>
                <a:cs typeface="Arial" panose="020B0604020202020204" pitchFamily="34" charset="0"/>
              </a:rPr>
              <a:t>“</a:t>
            </a:r>
            <a:r>
              <a:rPr lang="en-US" sz="2400" i="1" dirty="0">
                <a:effectLst/>
                <a:latin typeface="Calibri" panose="020F0502020204030204" pitchFamily="34" charset="0"/>
                <a:ea typeface="Arial Unicode MS"/>
                <a:cs typeface="Arial" panose="020B0604020202020204" pitchFamily="34" charset="0"/>
              </a:rPr>
              <a:t>Physical geography...oh it’s easy enough to learn the diagrams and I quite like drawing them, and they are easy to do in an exam, but it doesn’t always make sense. I mean … like … low pressure for instance … you know, high pressure, low pressure … how can you have low pressure on the ground when the air pressure gets less as you go up in the atmosphere? The pressure should always be high. And where it is hottest like the Sahara desert where the high pressure is … you know the convection thingy </a:t>
            </a:r>
            <a:r>
              <a:rPr lang="en-US" sz="2400" dirty="0">
                <a:effectLst/>
                <a:latin typeface="Calibri" panose="020F0502020204030204" pitchFamily="34" charset="0"/>
                <a:ea typeface="Arial Unicode MS"/>
                <a:cs typeface="Arial" panose="020B0604020202020204" pitchFamily="34" charset="0"/>
              </a:rPr>
              <a:t>(i.e. the atmospheric circulation model)</a:t>
            </a:r>
            <a:r>
              <a:rPr lang="en-US" sz="2400" i="1" dirty="0">
                <a:effectLst/>
                <a:latin typeface="Calibri" panose="020F0502020204030204" pitchFamily="34" charset="0"/>
                <a:ea typeface="Arial Unicode MS"/>
                <a:cs typeface="Arial" panose="020B0604020202020204" pitchFamily="34" charset="0"/>
              </a:rPr>
              <a:t> … well this is where the air should be rising not sinking.”</a:t>
            </a:r>
          </a:p>
          <a:p>
            <a:pPr marR="27305" algn="just">
              <a:lnSpc>
                <a:spcPct val="150000"/>
              </a:lnSpc>
            </a:pPr>
            <a:r>
              <a:rPr lang="en-US" sz="2400" b="1" dirty="0">
                <a:latin typeface="Calibri" panose="020F0502020204030204" pitchFamily="34" charset="0"/>
                <a:ea typeface="Arial Unicode MS"/>
                <a:cs typeface="Arial" panose="020B0604020202020204" pitchFamily="34" charset="0"/>
              </a:rPr>
              <a:t>Rebecca, aged 15</a:t>
            </a:r>
            <a:endParaRPr lang="en-GB" sz="2400" b="1" dirty="0">
              <a:effectLst/>
              <a:latin typeface="Calibri" panose="020F0502020204030204" pitchFamily="34" charset="0"/>
              <a:ea typeface="Arial Unicode MS"/>
              <a:cs typeface="Arial" panose="020B0604020202020204" pitchFamily="34" charset="0"/>
            </a:endParaRPr>
          </a:p>
        </p:txBody>
      </p:sp>
      <p:pic>
        <p:nvPicPr>
          <p:cNvPr id="14" name="Picture 13">
            <a:extLst>
              <a:ext uri="{FF2B5EF4-FFF2-40B4-BE49-F238E27FC236}">
                <a16:creationId xmlns:a16="http://schemas.microsoft.com/office/drawing/2014/main" id="{57693021-CF59-C67E-EC8D-903617F9C451}"/>
              </a:ext>
            </a:extLst>
          </p:cNvPr>
          <p:cNvPicPr>
            <a:picLocks noChangeAspect="1"/>
          </p:cNvPicPr>
          <p:nvPr/>
        </p:nvPicPr>
        <p:blipFill>
          <a:blip r:embed="rId3"/>
          <a:stretch>
            <a:fillRect/>
          </a:stretch>
        </p:blipFill>
        <p:spPr>
          <a:xfrm>
            <a:off x="10564585" y="5981700"/>
            <a:ext cx="1627415" cy="876300"/>
          </a:xfrm>
          <a:prstGeom prst="rect">
            <a:avLst/>
          </a:prstGeom>
        </p:spPr>
      </p:pic>
    </p:spTree>
    <p:extLst>
      <p:ext uri="{BB962C8B-B14F-4D97-AF65-F5344CB8AC3E}">
        <p14:creationId xmlns:p14="http://schemas.microsoft.com/office/powerpoint/2010/main" val="2585980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CCCF361-B0B3-2E44-B5E0-DF80D92BC279}"/>
              </a:ext>
            </a:extLst>
          </p:cNvPr>
          <p:cNvSpPr txBox="1"/>
          <p:nvPr/>
        </p:nvSpPr>
        <p:spPr>
          <a:xfrm>
            <a:off x="8298370" y="84864"/>
            <a:ext cx="3893630" cy="338554"/>
          </a:xfrm>
          <a:prstGeom prst="rect">
            <a:avLst/>
          </a:prstGeom>
          <a:noFill/>
        </p:spPr>
        <p:txBody>
          <a:bodyPr wrap="none" rtlCol="0">
            <a:spAutoFit/>
          </a:bodyPr>
          <a:lstStyle/>
          <a:p>
            <a:r>
              <a:rPr lang="en-GB" sz="1600" b="1" dirty="0">
                <a:solidFill>
                  <a:schemeClr val="accent1">
                    <a:lumMod val="75000"/>
                  </a:schemeClr>
                </a:solidFill>
              </a:rPr>
              <a:t>Making Physical Geography accessible to all</a:t>
            </a:r>
          </a:p>
        </p:txBody>
      </p:sp>
      <p:sp>
        <p:nvSpPr>
          <p:cNvPr id="2" name="TextBox 1">
            <a:extLst>
              <a:ext uri="{FF2B5EF4-FFF2-40B4-BE49-F238E27FC236}">
                <a16:creationId xmlns:a16="http://schemas.microsoft.com/office/drawing/2014/main" id="{4443DD8C-9929-99EA-1CF9-28F32908B38E}"/>
              </a:ext>
            </a:extLst>
          </p:cNvPr>
          <p:cNvSpPr txBox="1"/>
          <p:nvPr/>
        </p:nvSpPr>
        <p:spPr>
          <a:xfrm>
            <a:off x="574460" y="423418"/>
            <a:ext cx="7154010" cy="584775"/>
          </a:xfrm>
          <a:prstGeom prst="rect">
            <a:avLst/>
          </a:prstGeom>
          <a:noFill/>
        </p:spPr>
        <p:txBody>
          <a:bodyPr wrap="none" rtlCol="0">
            <a:spAutoFit/>
          </a:bodyPr>
          <a:lstStyle/>
          <a:p>
            <a:r>
              <a:rPr lang="en-GB" sz="3200" b="1" dirty="0"/>
              <a:t>What makes Physical Geography ‘tricky’?</a:t>
            </a:r>
          </a:p>
        </p:txBody>
      </p:sp>
      <p:pic>
        <p:nvPicPr>
          <p:cNvPr id="14" name="Picture 13">
            <a:extLst>
              <a:ext uri="{FF2B5EF4-FFF2-40B4-BE49-F238E27FC236}">
                <a16:creationId xmlns:a16="http://schemas.microsoft.com/office/drawing/2014/main" id="{57693021-CF59-C67E-EC8D-903617F9C451}"/>
              </a:ext>
            </a:extLst>
          </p:cNvPr>
          <p:cNvPicPr>
            <a:picLocks noChangeAspect="1"/>
          </p:cNvPicPr>
          <p:nvPr/>
        </p:nvPicPr>
        <p:blipFill>
          <a:blip r:embed="rId3"/>
          <a:stretch>
            <a:fillRect/>
          </a:stretch>
        </p:blipFill>
        <p:spPr>
          <a:xfrm>
            <a:off x="10564585" y="5981700"/>
            <a:ext cx="1627415" cy="876300"/>
          </a:xfrm>
          <a:prstGeom prst="rect">
            <a:avLst/>
          </a:prstGeom>
        </p:spPr>
      </p:pic>
      <p:pic>
        <p:nvPicPr>
          <p:cNvPr id="4" name="Picture 3">
            <a:extLst>
              <a:ext uri="{FF2B5EF4-FFF2-40B4-BE49-F238E27FC236}">
                <a16:creationId xmlns:a16="http://schemas.microsoft.com/office/drawing/2014/main" id="{D3E2D41B-FA66-43F6-064E-BCE95E276596}"/>
              </a:ext>
            </a:extLst>
          </p:cNvPr>
          <p:cNvPicPr>
            <a:picLocks noChangeAspect="1"/>
          </p:cNvPicPr>
          <p:nvPr/>
        </p:nvPicPr>
        <p:blipFill>
          <a:blip r:embed="rId4"/>
          <a:stretch>
            <a:fillRect/>
          </a:stretch>
        </p:blipFill>
        <p:spPr>
          <a:xfrm>
            <a:off x="328478" y="1141367"/>
            <a:ext cx="7279616" cy="991871"/>
          </a:xfrm>
          <a:prstGeom prst="rect">
            <a:avLst/>
          </a:prstGeom>
        </p:spPr>
      </p:pic>
      <p:pic>
        <p:nvPicPr>
          <p:cNvPr id="8" name="Picture 7">
            <a:extLst>
              <a:ext uri="{FF2B5EF4-FFF2-40B4-BE49-F238E27FC236}">
                <a16:creationId xmlns:a16="http://schemas.microsoft.com/office/drawing/2014/main" id="{6F197348-424B-C29D-A6C9-E9B44B815A5F}"/>
              </a:ext>
            </a:extLst>
          </p:cNvPr>
          <p:cNvPicPr>
            <a:picLocks noChangeAspect="1"/>
          </p:cNvPicPr>
          <p:nvPr/>
        </p:nvPicPr>
        <p:blipFill>
          <a:blip r:embed="rId5"/>
          <a:stretch>
            <a:fillRect/>
          </a:stretch>
        </p:blipFill>
        <p:spPr>
          <a:xfrm>
            <a:off x="418069" y="2722896"/>
            <a:ext cx="7313149" cy="898401"/>
          </a:xfrm>
          <a:prstGeom prst="rect">
            <a:avLst/>
          </a:prstGeom>
        </p:spPr>
      </p:pic>
      <p:pic>
        <p:nvPicPr>
          <p:cNvPr id="6" name="Picture 5">
            <a:extLst>
              <a:ext uri="{FF2B5EF4-FFF2-40B4-BE49-F238E27FC236}">
                <a16:creationId xmlns:a16="http://schemas.microsoft.com/office/drawing/2014/main" id="{07DF90A6-6F1F-7C60-7786-9B934F4BD78C}"/>
              </a:ext>
            </a:extLst>
          </p:cNvPr>
          <p:cNvPicPr>
            <a:picLocks noChangeAspect="1"/>
          </p:cNvPicPr>
          <p:nvPr/>
        </p:nvPicPr>
        <p:blipFill>
          <a:blip r:embed="rId6"/>
          <a:stretch>
            <a:fillRect/>
          </a:stretch>
        </p:blipFill>
        <p:spPr>
          <a:xfrm>
            <a:off x="4337655" y="1911477"/>
            <a:ext cx="7439024" cy="991870"/>
          </a:xfrm>
          <a:prstGeom prst="rect">
            <a:avLst/>
          </a:prstGeom>
        </p:spPr>
      </p:pic>
      <p:pic>
        <p:nvPicPr>
          <p:cNvPr id="16" name="Picture 15">
            <a:extLst>
              <a:ext uri="{FF2B5EF4-FFF2-40B4-BE49-F238E27FC236}">
                <a16:creationId xmlns:a16="http://schemas.microsoft.com/office/drawing/2014/main" id="{D8E47B70-26E7-0413-C8B6-5ED11B415202}"/>
              </a:ext>
            </a:extLst>
          </p:cNvPr>
          <p:cNvPicPr>
            <a:picLocks noChangeAspect="1"/>
          </p:cNvPicPr>
          <p:nvPr/>
        </p:nvPicPr>
        <p:blipFill>
          <a:blip r:embed="rId7"/>
          <a:stretch>
            <a:fillRect/>
          </a:stretch>
        </p:blipFill>
        <p:spPr>
          <a:xfrm>
            <a:off x="541194" y="4383334"/>
            <a:ext cx="7066897" cy="1268003"/>
          </a:xfrm>
          <a:prstGeom prst="rect">
            <a:avLst/>
          </a:prstGeom>
        </p:spPr>
      </p:pic>
      <p:pic>
        <p:nvPicPr>
          <p:cNvPr id="10" name="Picture 9">
            <a:extLst>
              <a:ext uri="{FF2B5EF4-FFF2-40B4-BE49-F238E27FC236}">
                <a16:creationId xmlns:a16="http://schemas.microsoft.com/office/drawing/2014/main" id="{2EA8DE46-76F5-9EC2-B93C-305432783655}"/>
              </a:ext>
            </a:extLst>
          </p:cNvPr>
          <p:cNvPicPr>
            <a:picLocks noChangeAspect="1"/>
          </p:cNvPicPr>
          <p:nvPr/>
        </p:nvPicPr>
        <p:blipFill>
          <a:blip r:embed="rId8"/>
          <a:stretch>
            <a:fillRect/>
          </a:stretch>
        </p:blipFill>
        <p:spPr>
          <a:xfrm>
            <a:off x="4337654" y="3429361"/>
            <a:ext cx="7313149" cy="1151611"/>
          </a:xfrm>
          <a:prstGeom prst="rect">
            <a:avLst/>
          </a:prstGeom>
        </p:spPr>
      </p:pic>
      <p:pic>
        <p:nvPicPr>
          <p:cNvPr id="12" name="Picture 11">
            <a:extLst>
              <a:ext uri="{FF2B5EF4-FFF2-40B4-BE49-F238E27FC236}">
                <a16:creationId xmlns:a16="http://schemas.microsoft.com/office/drawing/2014/main" id="{61850C0A-1CAC-3ECD-5F7F-5647D46C7BC5}"/>
              </a:ext>
            </a:extLst>
          </p:cNvPr>
          <p:cNvPicPr>
            <a:picLocks noChangeAspect="1"/>
          </p:cNvPicPr>
          <p:nvPr/>
        </p:nvPicPr>
        <p:blipFill>
          <a:blip r:embed="rId9"/>
          <a:stretch>
            <a:fillRect/>
          </a:stretch>
        </p:blipFill>
        <p:spPr>
          <a:xfrm>
            <a:off x="2535750" y="5776528"/>
            <a:ext cx="6778579" cy="838506"/>
          </a:xfrm>
          <a:prstGeom prst="rect">
            <a:avLst/>
          </a:prstGeom>
        </p:spPr>
      </p:pic>
    </p:spTree>
    <p:extLst>
      <p:ext uri="{BB962C8B-B14F-4D97-AF65-F5344CB8AC3E}">
        <p14:creationId xmlns:p14="http://schemas.microsoft.com/office/powerpoint/2010/main" val="230529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CCCF361-B0B3-2E44-B5E0-DF80D92BC279}"/>
              </a:ext>
            </a:extLst>
          </p:cNvPr>
          <p:cNvSpPr txBox="1"/>
          <p:nvPr/>
        </p:nvSpPr>
        <p:spPr>
          <a:xfrm>
            <a:off x="8298370" y="84864"/>
            <a:ext cx="3893630" cy="338554"/>
          </a:xfrm>
          <a:prstGeom prst="rect">
            <a:avLst/>
          </a:prstGeom>
          <a:noFill/>
        </p:spPr>
        <p:txBody>
          <a:bodyPr wrap="none" rtlCol="0">
            <a:spAutoFit/>
          </a:bodyPr>
          <a:lstStyle/>
          <a:p>
            <a:r>
              <a:rPr lang="en-GB" sz="1600" b="1" dirty="0">
                <a:solidFill>
                  <a:schemeClr val="accent1">
                    <a:lumMod val="75000"/>
                  </a:schemeClr>
                </a:solidFill>
              </a:rPr>
              <a:t>Making Physical Geography accessible to all</a:t>
            </a:r>
          </a:p>
        </p:txBody>
      </p:sp>
      <p:sp>
        <p:nvSpPr>
          <p:cNvPr id="2" name="TextBox 1">
            <a:extLst>
              <a:ext uri="{FF2B5EF4-FFF2-40B4-BE49-F238E27FC236}">
                <a16:creationId xmlns:a16="http://schemas.microsoft.com/office/drawing/2014/main" id="{4443DD8C-9929-99EA-1CF9-28F32908B38E}"/>
              </a:ext>
            </a:extLst>
          </p:cNvPr>
          <p:cNvSpPr txBox="1"/>
          <p:nvPr/>
        </p:nvSpPr>
        <p:spPr>
          <a:xfrm>
            <a:off x="574460" y="423418"/>
            <a:ext cx="4049122" cy="584775"/>
          </a:xfrm>
          <a:prstGeom prst="rect">
            <a:avLst/>
          </a:prstGeom>
          <a:noFill/>
        </p:spPr>
        <p:txBody>
          <a:bodyPr wrap="none" rtlCol="0">
            <a:spAutoFit/>
          </a:bodyPr>
          <a:lstStyle/>
          <a:p>
            <a:r>
              <a:rPr lang="en-GB" sz="3200" b="1" dirty="0"/>
              <a:t>What do students say?</a:t>
            </a:r>
          </a:p>
        </p:txBody>
      </p:sp>
      <p:pic>
        <p:nvPicPr>
          <p:cNvPr id="14" name="Picture 13">
            <a:extLst>
              <a:ext uri="{FF2B5EF4-FFF2-40B4-BE49-F238E27FC236}">
                <a16:creationId xmlns:a16="http://schemas.microsoft.com/office/drawing/2014/main" id="{57693021-CF59-C67E-EC8D-903617F9C451}"/>
              </a:ext>
            </a:extLst>
          </p:cNvPr>
          <p:cNvPicPr>
            <a:picLocks noChangeAspect="1"/>
          </p:cNvPicPr>
          <p:nvPr/>
        </p:nvPicPr>
        <p:blipFill>
          <a:blip r:embed="rId3"/>
          <a:stretch>
            <a:fillRect/>
          </a:stretch>
        </p:blipFill>
        <p:spPr>
          <a:xfrm>
            <a:off x="10564585" y="5981700"/>
            <a:ext cx="1627415" cy="876300"/>
          </a:xfrm>
          <a:prstGeom prst="rect">
            <a:avLst/>
          </a:prstGeom>
        </p:spPr>
      </p:pic>
      <p:grpSp>
        <p:nvGrpSpPr>
          <p:cNvPr id="7" name="Group 6">
            <a:extLst>
              <a:ext uri="{FF2B5EF4-FFF2-40B4-BE49-F238E27FC236}">
                <a16:creationId xmlns:a16="http://schemas.microsoft.com/office/drawing/2014/main" id="{8FB8A24C-AE4F-B874-98F4-F978547F0699}"/>
              </a:ext>
            </a:extLst>
          </p:cNvPr>
          <p:cNvGrpSpPr/>
          <p:nvPr/>
        </p:nvGrpSpPr>
        <p:grpSpPr>
          <a:xfrm>
            <a:off x="502699" y="4472763"/>
            <a:ext cx="11186602" cy="963068"/>
            <a:chOff x="368897" y="4472763"/>
            <a:chExt cx="11186602" cy="963068"/>
          </a:xfrm>
        </p:grpSpPr>
        <p:cxnSp>
          <p:nvCxnSpPr>
            <p:cNvPr id="4" name="Straight Arrow Connector 3">
              <a:extLst>
                <a:ext uri="{FF2B5EF4-FFF2-40B4-BE49-F238E27FC236}">
                  <a16:creationId xmlns:a16="http://schemas.microsoft.com/office/drawing/2014/main" id="{A0146359-CBD2-00A0-1C1D-9EB84CE62BE7}"/>
                </a:ext>
              </a:extLst>
            </p:cNvPr>
            <p:cNvCxnSpPr/>
            <p:nvPr/>
          </p:nvCxnSpPr>
          <p:spPr>
            <a:xfrm>
              <a:off x="1105786" y="4472763"/>
              <a:ext cx="9703981" cy="0"/>
            </a:xfrm>
            <a:prstGeom prst="straightConnector1">
              <a:avLst/>
            </a:prstGeom>
            <a:ln w="762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CF4BF36-BCDC-35E7-4679-26469594D86A}"/>
                </a:ext>
              </a:extLst>
            </p:cNvPr>
            <p:cNvSpPr txBox="1"/>
            <p:nvPr/>
          </p:nvSpPr>
          <p:spPr>
            <a:xfrm>
              <a:off x="368897" y="4727945"/>
              <a:ext cx="1615847" cy="707886"/>
            </a:xfrm>
            <a:prstGeom prst="rect">
              <a:avLst/>
            </a:prstGeom>
            <a:noFill/>
          </p:spPr>
          <p:txBody>
            <a:bodyPr wrap="square" rtlCol="0">
              <a:spAutoFit/>
            </a:bodyPr>
            <a:lstStyle/>
            <a:p>
              <a:pPr algn="ctr"/>
              <a:r>
                <a:rPr lang="en-GB" sz="2000" dirty="0"/>
                <a:t>‘Easier’ </a:t>
              </a:r>
            </a:p>
            <a:p>
              <a:pPr algn="ctr"/>
              <a:r>
                <a:rPr lang="en-GB" sz="2000" dirty="0"/>
                <a:t>topics</a:t>
              </a:r>
            </a:p>
          </p:txBody>
        </p:sp>
        <p:sp>
          <p:nvSpPr>
            <p:cNvPr id="6" name="TextBox 5">
              <a:extLst>
                <a:ext uri="{FF2B5EF4-FFF2-40B4-BE49-F238E27FC236}">
                  <a16:creationId xmlns:a16="http://schemas.microsoft.com/office/drawing/2014/main" id="{3EC49A6B-D244-24E3-E17A-349530D09B77}"/>
                </a:ext>
              </a:extLst>
            </p:cNvPr>
            <p:cNvSpPr txBox="1"/>
            <p:nvPr/>
          </p:nvSpPr>
          <p:spPr>
            <a:xfrm>
              <a:off x="9939652" y="4727945"/>
              <a:ext cx="1615847" cy="707886"/>
            </a:xfrm>
            <a:prstGeom prst="rect">
              <a:avLst/>
            </a:prstGeom>
            <a:noFill/>
          </p:spPr>
          <p:txBody>
            <a:bodyPr wrap="square" rtlCol="0">
              <a:spAutoFit/>
            </a:bodyPr>
            <a:lstStyle/>
            <a:p>
              <a:pPr algn="ctr"/>
              <a:r>
                <a:rPr lang="en-GB" sz="2000" dirty="0"/>
                <a:t>‘Harder’</a:t>
              </a:r>
            </a:p>
            <a:p>
              <a:pPr algn="ctr"/>
              <a:r>
                <a:rPr lang="en-GB" sz="2000" dirty="0"/>
                <a:t>topics</a:t>
              </a:r>
            </a:p>
          </p:txBody>
        </p:sp>
      </p:grpSp>
      <p:sp>
        <p:nvSpPr>
          <p:cNvPr id="8" name="TextBox 7">
            <a:extLst>
              <a:ext uri="{FF2B5EF4-FFF2-40B4-BE49-F238E27FC236}">
                <a16:creationId xmlns:a16="http://schemas.microsoft.com/office/drawing/2014/main" id="{0CB22797-1C1D-09C6-1209-275165AEDBFE}"/>
              </a:ext>
            </a:extLst>
          </p:cNvPr>
          <p:cNvSpPr txBox="1"/>
          <p:nvPr/>
        </p:nvSpPr>
        <p:spPr>
          <a:xfrm>
            <a:off x="307769" y="1330582"/>
            <a:ext cx="1615847" cy="954107"/>
          </a:xfrm>
          <a:prstGeom prst="rect">
            <a:avLst/>
          </a:prstGeom>
          <a:noFill/>
        </p:spPr>
        <p:txBody>
          <a:bodyPr wrap="square" rtlCol="0">
            <a:spAutoFit/>
          </a:bodyPr>
          <a:lstStyle/>
          <a:p>
            <a:pPr algn="ctr"/>
            <a:r>
              <a:rPr lang="en-GB" sz="2800" dirty="0">
                <a:solidFill>
                  <a:srgbClr val="00B050"/>
                </a:solidFill>
              </a:rPr>
              <a:t>Water Cycle</a:t>
            </a:r>
          </a:p>
        </p:txBody>
      </p:sp>
      <p:sp>
        <p:nvSpPr>
          <p:cNvPr id="10" name="TextBox 9">
            <a:extLst>
              <a:ext uri="{FF2B5EF4-FFF2-40B4-BE49-F238E27FC236}">
                <a16:creationId xmlns:a16="http://schemas.microsoft.com/office/drawing/2014/main" id="{318CEEF8-E9A3-65E6-65D3-4B0C0CED11E6}"/>
              </a:ext>
            </a:extLst>
          </p:cNvPr>
          <p:cNvSpPr txBox="1"/>
          <p:nvPr/>
        </p:nvSpPr>
        <p:spPr>
          <a:xfrm>
            <a:off x="2068050" y="1229871"/>
            <a:ext cx="1615847" cy="954107"/>
          </a:xfrm>
          <a:prstGeom prst="rect">
            <a:avLst/>
          </a:prstGeom>
          <a:noFill/>
        </p:spPr>
        <p:txBody>
          <a:bodyPr wrap="square" rtlCol="0">
            <a:spAutoFit/>
          </a:bodyPr>
          <a:lstStyle/>
          <a:p>
            <a:pPr algn="ctr"/>
            <a:r>
              <a:rPr lang="en-GB" sz="2800" dirty="0">
                <a:solidFill>
                  <a:srgbClr val="00B050"/>
                </a:solidFill>
              </a:rPr>
              <a:t>Tropical Storms</a:t>
            </a:r>
          </a:p>
        </p:txBody>
      </p:sp>
      <p:sp>
        <p:nvSpPr>
          <p:cNvPr id="12" name="TextBox 11">
            <a:extLst>
              <a:ext uri="{FF2B5EF4-FFF2-40B4-BE49-F238E27FC236}">
                <a16:creationId xmlns:a16="http://schemas.microsoft.com/office/drawing/2014/main" id="{EE5682A3-2CFA-2B1E-E252-39293F78996F}"/>
              </a:ext>
            </a:extLst>
          </p:cNvPr>
          <p:cNvSpPr txBox="1"/>
          <p:nvPr/>
        </p:nvSpPr>
        <p:spPr>
          <a:xfrm>
            <a:off x="1310622" y="2474893"/>
            <a:ext cx="1615847" cy="954107"/>
          </a:xfrm>
          <a:prstGeom prst="rect">
            <a:avLst/>
          </a:prstGeom>
          <a:noFill/>
        </p:spPr>
        <p:txBody>
          <a:bodyPr wrap="square" rtlCol="0">
            <a:spAutoFit/>
          </a:bodyPr>
          <a:lstStyle/>
          <a:p>
            <a:pPr algn="ctr"/>
            <a:r>
              <a:rPr lang="en-GB" sz="2800" dirty="0">
                <a:solidFill>
                  <a:srgbClr val="00B050"/>
                </a:solidFill>
              </a:rPr>
              <a:t>Wave processes</a:t>
            </a:r>
          </a:p>
        </p:txBody>
      </p:sp>
      <p:sp>
        <p:nvSpPr>
          <p:cNvPr id="15" name="TextBox 14">
            <a:extLst>
              <a:ext uri="{FF2B5EF4-FFF2-40B4-BE49-F238E27FC236}">
                <a16:creationId xmlns:a16="http://schemas.microsoft.com/office/drawing/2014/main" id="{B1FEEDFE-B17B-5040-B882-326F120B4AEB}"/>
              </a:ext>
            </a:extLst>
          </p:cNvPr>
          <p:cNvSpPr txBox="1"/>
          <p:nvPr/>
        </p:nvSpPr>
        <p:spPr>
          <a:xfrm>
            <a:off x="3220938" y="2996774"/>
            <a:ext cx="1811806" cy="954107"/>
          </a:xfrm>
          <a:prstGeom prst="rect">
            <a:avLst/>
          </a:prstGeom>
          <a:noFill/>
        </p:spPr>
        <p:txBody>
          <a:bodyPr wrap="square" rtlCol="0">
            <a:spAutoFit/>
          </a:bodyPr>
          <a:lstStyle/>
          <a:p>
            <a:pPr algn="ctr"/>
            <a:r>
              <a:rPr lang="en-GB" sz="2800" dirty="0">
                <a:solidFill>
                  <a:srgbClr val="00B050"/>
                </a:solidFill>
              </a:rPr>
              <a:t>Coastal landforms</a:t>
            </a:r>
          </a:p>
        </p:txBody>
      </p:sp>
      <p:sp>
        <p:nvSpPr>
          <p:cNvPr id="16" name="TextBox 15">
            <a:extLst>
              <a:ext uri="{FF2B5EF4-FFF2-40B4-BE49-F238E27FC236}">
                <a16:creationId xmlns:a16="http://schemas.microsoft.com/office/drawing/2014/main" id="{C0694586-E462-6945-0910-FF9ECEA329F0}"/>
              </a:ext>
            </a:extLst>
          </p:cNvPr>
          <p:cNvSpPr txBox="1"/>
          <p:nvPr/>
        </p:nvSpPr>
        <p:spPr>
          <a:xfrm>
            <a:off x="7602202" y="2020542"/>
            <a:ext cx="1811806" cy="954107"/>
          </a:xfrm>
          <a:prstGeom prst="rect">
            <a:avLst/>
          </a:prstGeom>
          <a:noFill/>
        </p:spPr>
        <p:txBody>
          <a:bodyPr wrap="square" rtlCol="0">
            <a:spAutoFit/>
          </a:bodyPr>
          <a:lstStyle/>
          <a:p>
            <a:pPr algn="ctr"/>
            <a:r>
              <a:rPr lang="en-GB" sz="2800" dirty="0">
                <a:solidFill>
                  <a:srgbClr val="FF0000"/>
                </a:solidFill>
              </a:rPr>
              <a:t>Glacial processes</a:t>
            </a:r>
          </a:p>
        </p:txBody>
      </p:sp>
      <p:sp>
        <p:nvSpPr>
          <p:cNvPr id="17" name="TextBox 16">
            <a:extLst>
              <a:ext uri="{FF2B5EF4-FFF2-40B4-BE49-F238E27FC236}">
                <a16:creationId xmlns:a16="http://schemas.microsoft.com/office/drawing/2014/main" id="{89ED276F-5692-0693-0447-5D3B7939A4EF}"/>
              </a:ext>
            </a:extLst>
          </p:cNvPr>
          <p:cNvSpPr txBox="1"/>
          <p:nvPr/>
        </p:nvSpPr>
        <p:spPr>
          <a:xfrm>
            <a:off x="9527981" y="958790"/>
            <a:ext cx="2161320" cy="1384995"/>
          </a:xfrm>
          <a:prstGeom prst="rect">
            <a:avLst/>
          </a:prstGeom>
          <a:noFill/>
        </p:spPr>
        <p:txBody>
          <a:bodyPr wrap="square" rtlCol="0">
            <a:spAutoFit/>
          </a:bodyPr>
          <a:lstStyle/>
          <a:p>
            <a:pPr algn="ctr"/>
            <a:r>
              <a:rPr lang="en-GB" sz="2800" dirty="0">
                <a:solidFill>
                  <a:srgbClr val="FF0000"/>
                </a:solidFill>
              </a:rPr>
              <a:t>Volcanoes and Earthquakes</a:t>
            </a:r>
          </a:p>
        </p:txBody>
      </p:sp>
      <p:sp>
        <p:nvSpPr>
          <p:cNvPr id="18" name="TextBox 17">
            <a:extLst>
              <a:ext uri="{FF2B5EF4-FFF2-40B4-BE49-F238E27FC236}">
                <a16:creationId xmlns:a16="http://schemas.microsoft.com/office/drawing/2014/main" id="{0FA8668D-9B2D-001F-AED9-9EF32AA6DB44}"/>
              </a:ext>
            </a:extLst>
          </p:cNvPr>
          <p:cNvSpPr txBox="1"/>
          <p:nvPr/>
        </p:nvSpPr>
        <p:spPr>
          <a:xfrm>
            <a:off x="9650042" y="3048262"/>
            <a:ext cx="2161320" cy="523220"/>
          </a:xfrm>
          <a:prstGeom prst="rect">
            <a:avLst/>
          </a:prstGeom>
          <a:noFill/>
        </p:spPr>
        <p:txBody>
          <a:bodyPr wrap="square" rtlCol="0">
            <a:spAutoFit/>
          </a:bodyPr>
          <a:lstStyle/>
          <a:p>
            <a:pPr algn="ctr"/>
            <a:r>
              <a:rPr lang="en-GB" sz="2800" dirty="0">
                <a:solidFill>
                  <a:srgbClr val="FF0000"/>
                </a:solidFill>
              </a:rPr>
              <a:t>Weathering</a:t>
            </a:r>
          </a:p>
        </p:txBody>
      </p:sp>
      <p:sp>
        <p:nvSpPr>
          <p:cNvPr id="19" name="TextBox 18">
            <a:extLst>
              <a:ext uri="{FF2B5EF4-FFF2-40B4-BE49-F238E27FC236}">
                <a16:creationId xmlns:a16="http://schemas.microsoft.com/office/drawing/2014/main" id="{82893209-58EC-3FC9-CDAA-CEC2ADC06ABA}"/>
              </a:ext>
            </a:extLst>
          </p:cNvPr>
          <p:cNvSpPr txBox="1"/>
          <p:nvPr/>
        </p:nvSpPr>
        <p:spPr>
          <a:xfrm>
            <a:off x="7488722" y="3340068"/>
            <a:ext cx="2161320" cy="954107"/>
          </a:xfrm>
          <a:prstGeom prst="rect">
            <a:avLst/>
          </a:prstGeom>
          <a:noFill/>
        </p:spPr>
        <p:txBody>
          <a:bodyPr wrap="square" rtlCol="0">
            <a:spAutoFit/>
          </a:bodyPr>
          <a:lstStyle/>
          <a:p>
            <a:pPr algn="ctr"/>
            <a:r>
              <a:rPr lang="en-GB" sz="2800" dirty="0">
                <a:solidFill>
                  <a:srgbClr val="FF0000"/>
                </a:solidFill>
              </a:rPr>
              <a:t>Geological Timescales</a:t>
            </a:r>
          </a:p>
        </p:txBody>
      </p:sp>
    </p:spTree>
    <p:extLst>
      <p:ext uri="{BB962C8B-B14F-4D97-AF65-F5344CB8AC3E}">
        <p14:creationId xmlns:p14="http://schemas.microsoft.com/office/powerpoint/2010/main" val="7866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5"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CCCF361-B0B3-2E44-B5E0-DF80D92BC279}"/>
              </a:ext>
            </a:extLst>
          </p:cNvPr>
          <p:cNvSpPr txBox="1"/>
          <p:nvPr/>
        </p:nvSpPr>
        <p:spPr>
          <a:xfrm>
            <a:off x="8298370" y="84864"/>
            <a:ext cx="3893630" cy="338554"/>
          </a:xfrm>
          <a:prstGeom prst="rect">
            <a:avLst/>
          </a:prstGeom>
          <a:noFill/>
        </p:spPr>
        <p:txBody>
          <a:bodyPr wrap="none" rtlCol="0">
            <a:spAutoFit/>
          </a:bodyPr>
          <a:lstStyle/>
          <a:p>
            <a:r>
              <a:rPr lang="en-GB" sz="1600" b="1" dirty="0">
                <a:solidFill>
                  <a:schemeClr val="accent1">
                    <a:lumMod val="75000"/>
                  </a:schemeClr>
                </a:solidFill>
              </a:rPr>
              <a:t>Making Physical Geography accessible to all</a:t>
            </a:r>
          </a:p>
        </p:txBody>
      </p:sp>
      <p:sp>
        <p:nvSpPr>
          <p:cNvPr id="2" name="TextBox 1">
            <a:extLst>
              <a:ext uri="{FF2B5EF4-FFF2-40B4-BE49-F238E27FC236}">
                <a16:creationId xmlns:a16="http://schemas.microsoft.com/office/drawing/2014/main" id="{DFDBCB55-A664-5B07-1BEE-A153D78DB6E0}"/>
              </a:ext>
            </a:extLst>
          </p:cNvPr>
          <p:cNvSpPr txBox="1"/>
          <p:nvPr/>
        </p:nvSpPr>
        <p:spPr>
          <a:xfrm>
            <a:off x="574460" y="423418"/>
            <a:ext cx="7154010" cy="584775"/>
          </a:xfrm>
          <a:prstGeom prst="rect">
            <a:avLst/>
          </a:prstGeom>
          <a:noFill/>
        </p:spPr>
        <p:txBody>
          <a:bodyPr wrap="none" rtlCol="0">
            <a:spAutoFit/>
          </a:bodyPr>
          <a:lstStyle/>
          <a:p>
            <a:r>
              <a:rPr lang="en-GB" sz="3200" b="1" dirty="0"/>
              <a:t>What makes Physical Geography ‘tricky’?</a:t>
            </a:r>
          </a:p>
        </p:txBody>
      </p:sp>
      <p:pic>
        <p:nvPicPr>
          <p:cNvPr id="3" name="Picture 2">
            <a:extLst>
              <a:ext uri="{FF2B5EF4-FFF2-40B4-BE49-F238E27FC236}">
                <a16:creationId xmlns:a16="http://schemas.microsoft.com/office/drawing/2014/main" id="{5FEB62F0-A2A2-ACEE-09B1-C2C8ADEC8EA5}"/>
              </a:ext>
            </a:extLst>
          </p:cNvPr>
          <p:cNvPicPr>
            <a:picLocks noChangeAspect="1"/>
          </p:cNvPicPr>
          <p:nvPr/>
        </p:nvPicPr>
        <p:blipFill>
          <a:blip r:embed="rId3"/>
          <a:stretch>
            <a:fillRect/>
          </a:stretch>
        </p:blipFill>
        <p:spPr>
          <a:xfrm>
            <a:off x="10564585" y="5981700"/>
            <a:ext cx="1627415" cy="876300"/>
          </a:xfrm>
          <a:prstGeom prst="rect">
            <a:avLst/>
          </a:prstGeom>
        </p:spPr>
      </p:pic>
      <p:sp>
        <p:nvSpPr>
          <p:cNvPr id="4" name="TextBox 3">
            <a:extLst>
              <a:ext uri="{FF2B5EF4-FFF2-40B4-BE49-F238E27FC236}">
                <a16:creationId xmlns:a16="http://schemas.microsoft.com/office/drawing/2014/main" id="{4C5E0698-36F4-6C3B-44FE-07830E7653E0}"/>
              </a:ext>
            </a:extLst>
          </p:cNvPr>
          <p:cNvSpPr txBox="1"/>
          <p:nvPr/>
        </p:nvSpPr>
        <p:spPr>
          <a:xfrm>
            <a:off x="574460" y="1359664"/>
            <a:ext cx="10487025" cy="1964512"/>
          </a:xfrm>
          <a:prstGeom prst="rect">
            <a:avLst/>
          </a:prstGeom>
          <a:noFill/>
        </p:spPr>
        <p:txBody>
          <a:bodyPr wrap="square">
            <a:spAutoFit/>
          </a:bodyPr>
          <a:lstStyle/>
          <a:p>
            <a:pPr marL="342900" marR="27305" indent="-342900" algn="just">
              <a:lnSpc>
                <a:spcPct val="150000"/>
              </a:lnSpc>
              <a:buFont typeface="Arial" panose="020B0604020202020204" pitchFamily="34" charset="0"/>
              <a:buChar char="•"/>
            </a:pPr>
            <a:r>
              <a:rPr lang="en-GB" sz="2800" dirty="0">
                <a:latin typeface="Calibri" panose="020F0502020204030204" pitchFamily="34" charset="0"/>
                <a:ea typeface="Arial Unicode MS"/>
                <a:cs typeface="Arial" panose="020B0604020202020204" pitchFamily="34" charset="0"/>
              </a:rPr>
              <a:t>Complex interactions</a:t>
            </a:r>
            <a:endParaRPr lang="en-GB" sz="2800" dirty="0">
              <a:effectLst/>
              <a:latin typeface="Calibri" panose="020F0502020204030204" pitchFamily="34" charset="0"/>
              <a:ea typeface="Arial Unicode MS"/>
              <a:cs typeface="Arial" panose="020B0604020202020204" pitchFamily="34" charset="0"/>
            </a:endParaRPr>
          </a:p>
          <a:p>
            <a:pPr marL="342900" marR="27305" indent="-342900" algn="just">
              <a:lnSpc>
                <a:spcPct val="150000"/>
              </a:lnSpc>
              <a:buFont typeface="Arial" panose="020B0604020202020204" pitchFamily="34" charset="0"/>
              <a:buChar char="•"/>
            </a:pPr>
            <a:r>
              <a:rPr lang="en-GB" sz="2800" dirty="0">
                <a:effectLst/>
                <a:latin typeface="Calibri" panose="020F0502020204030204" pitchFamily="34" charset="0"/>
                <a:ea typeface="Arial Unicode MS"/>
                <a:cs typeface="Arial" panose="020B0604020202020204" pitchFamily="34" charset="0"/>
              </a:rPr>
              <a:t>Different spatial and temporal scales</a:t>
            </a:r>
          </a:p>
          <a:p>
            <a:pPr marL="342900" marR="27305" indent="-342900" algn="just">
              <a:lnSpc>
                <a:spcPct val="150000"/>
              </a:lnSpc>
              <a:buFont typeface="Arial" panose="020B0604020202020204" pitchFamily="34" charset="0"/>
              <a:buChar char="•"/>
            </a:pPr>
            <a:r>
              <a:rPr lang="en-GB" sz="2800" dirty="0">
                <a:latin typeface="Calibri" panose="020F0502020204030204" pitchFamily="34" charset="0"/>
                <a:ea typeface="Arial Unicode MS"/>
                <a:cs typeface="Arial" panose="020B0604020202020204" pitchFamily="34" charset="0"/>
              </a:rPr>
              <a:t>Physical Geography is a dynamic beast!</a:t>
            </a:r>
          </a:p>
        </p:txBody>
      </p:sp>
      <p:sp>
        <p:nvSpPr>
          <p:cNvPr id="5" name="TextBox 4">
            <a:extLst>
              <a:ext uri="{FF2B5EF4-FFF2-40B4-BE49-F238E27FC236}">
                <a16:creationId xmlns:a16="http://schemas.microsoft.com/office/drawing/2014/main" id="{2DA9B576-E1CE-A4AC-A005-67CC8F86A750}"/>
              </a:ext>
            </a:extLst>
          </p:cNvPr>
          <p:cNvSpPr txBox="1"/>
          <p:nvPr/>
        </p:nvSpPr>
        <p:spPr>
          <a:xfrm>
            <a:off x="77972" y="6096684"/>
            <a:ext cx="6308652" cy="646331"/>
          </a:xfrm>
          <a:prstGeom prst="rect">
            <a:avLst/>
          </a:prstGeom>
          <a:noFill/>
        </p:spPr>
        <p:txBody>
          <a:bodyPr wrap="square" rtlCol="0">
            <a:spAutoFit/>
          </a:bodyPr>
          <a:lstStyle/>
          <a:p>
            <a:r>
              <a:rPr lang="en-GB" dirty="0"/>
              <a:t>Minute Earth video: </a:t>
            </a:r>
            <a:r>
              <a:rPr lang="en-GB" dirty="0">
                <a:hlinkClick r:id="rId4"/>
              </a:rPr>
              <a:t>https://youtu.be/J6d0UqY6IsA?si=iGlasbIKZgHK3F7S</a:t>
            </a:r>
            <a:r>
              <a:rPr lang="en-GB" dirty="0"/>
              <a:t> </a:t>
            </a:r>
          </a:p>
        </p:txBody>
      </p:sp>
    </p:spTree>
    <p:extLst>
      <p:ext uri="{BB962C8B-B14F-4D97-AF65-F5344CB8AC3E}">
        <p14:creationId xmlns:p14="http://schemas.microsoft.com/office/powerpoint/2010/main" val="140338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E6D7C8-16DD-6804-E707-2F6F5A7F8A4D}"/>
              </a:ext>
            </a:extLst>
          </p:cNvPr>
          <p:cNvSpPr txBox="1"/>
          <p:nvPr/>
        </p:nvSpPr>
        <p:spPr>
          <a:xfrm>
            <a:off x="574460" y="423418"/>
            <a:ext cx="10849701" cy="646331"/>
          </a:xfrm>
          <a:prstGeom prst="rect">
            <a:avLst/>
          </a:prstGeom>
          <a:noFill/>
        </p:spPr>
        <p:txBody>
          <a:bodyPr wrap="none" rtlCol="0">
            <a:spAutoFit/>
          </a:bodyPr>
          <a:lstStyle/>
          <a:p>
            <a:r>
              <a:rPr lang="en-GB" sz="3600" b="1" dirty="0"/>
              <a:t>How can we make Physical Geography more accessible?</a:t>
            </a:r>
          </a:p>
        </p:txBody>
      </p:sp>
      <p:pic>
        <p:nvPicPr>
          <p:cNvPr id="3" name="Picture 2">
            <a:extLst>
              <a:ext uri="{FF2B5EF4-FFF2-40B4-BE49-F238E27FC236}">
                <a16:creationId xmlns:a16="http://schemas.microsoft.com/office/drawing/2014/main" id="{D5D9F265-3600-379C-2A4B-0DA37DDCA10B}"/>
              </a:ext>
            </a:extLst>
          </p:cNvPr>
          <p:cNvPicPr>
            <a:picLocks noChangeAspect="1"/>
          </p:cNvPicPr>
          <p:nvPr/>
        </p:nvPicPr>
        <p:blipFill>
          <a:blip r:embed="rId3"/>
          <a:stretch>
            <a:fillRect/>
          </a:stretch>
        </p:blipFill>
        <p:spPr>
          <a:xfrm>
            <a:off x="10564585" y="5981700"/>
            <a:ext cx="1627415" cy="876300"/>
          </a:xfrm>
          <a:prstGeom prst="rect">
            <a:avLst/>
          </a:prstGeom>
        </p:spPr>
      </p:pic>
      <p:pic>
        <p:nvPicPr>
          <p:cNvPr id="7" name="Picture 6" descr="A diagram of a memory&#10;&#10;Description automatically generated">
            <a:extLst>
              <a:ext uri="{FF2B5EF4-FFF2-40B4-BE49-F238E27FC236}">
                <a16:creationId xmlns:a16="http://schemas.microsoft.com/office/drawing/2014/main" id="{7039E9CA-9ED2-5A90-490A-56F84378A313}"/>
              </a:ext>
            </a:extLst>
          </p:cNvPr>
          <p:cNvPicPr>
            <a:picLocks noChangeAspect="1"/>
          </p:cNvPicPr>
          <p:nvPr/>
        </p:nvPicPr>
        <p:blipFill>
          <a:blip r:embed="rId4"/>
          <a:stretch>
            <a:fillRect/>
          </a:stretch>
        </p:blipFill>
        <p:spPr>
          <a:xfrm>
            <a:off x="122504" y="1190625"/>
            <a:ext cx="8020050" cy="5667375"/>
          </a:xfrm>
          <a:prstGeom prst="rect">
            <a:avLst/>
          </a:prstGeom>
        </p:spPr>
      </p:pic>
      <p:sp>
        <p:nvSpPr>
          <p:cNvPr id="9" name="TextBox 8">
            <a:extLst>
              <a:ext uri="{FF2B5EF4-FFF2-40B4-BE49-F238E27FC236}">
                <a16:creationId xmlns:a16="http://schemas.microsoft.com/office/drawing/2014/main" id="{EC41D29B-7DF8-6A0A-7A3C-6C4C228CE372}"/>
              </a:ext>
            </a:extLst>
          </p:cNvPr>
          <p:cNvSpPr txBox="1"/>
          <p:nvPr/>
        </p:nvSpPr>
        <p:spPr>
          <a:xfrm>
            <a:off x="0" y="6596390"/>
            <a:ext cx="6096000" cy="261610"/>
          </a:xfrm>
          <a:prstGeom prst="rect">
            <a:avLst/>
          </a:prstGeom>
          <a:noFill/>
        </p:spPr>
        <p:txBody>
          <a:bodyPr wrap="square">
            <a:spAutoFit/>
          </a:bodyPr>
          <a:lstStyle/>
          <a:p>
            <a:r>
              <a:rPr lang="en-GB" sz="1100" dirty="0"/>
              <a:t>Source: </a:t>
            </a:r>
            <a:r>
              <a:rPr lang="en-GB" sz="1100" dirty="0">
                <a:hlinkClick r:id="rId5"/>
              </a:rPr>
              <a:t>https://www.olicav.com/posters/kfjy9acxwmmqp6sro7rqq1hwpyxn77</a:t>
            </a:r>
            <a:r>
              <a:rPr lang="en-GB" sz="1100" dirty="0"/>
              <a:t> </a:t>
            </a:r>
          </a:p>
        </p:txBody>
      </p:sp>
      <p:sp>
        <p:nvSpPr>
          <p:cNvPr id="11" name="TextBox 10">
            <a:extLst>
              <a:ext uri="{FF2B5EF4-FFF2-40B4-BE49-F238E27FC236}">
                <a16:creationId xmlns:a16="http://schemas.microsoft.com/office/drawing/2014/main" id="{DF06B4C3-79AD-2332-D546-C653EEED2B3F}"/>
              </a:ext>
            </a:extLst>
          </p:cNvPr>
          <p:cNvSpPr txBox="1"/>
          <p:nvPr/>
        </p:nvSpPr>
        <p:spPr>
          <a:xfrm>
            <a:off x="7816489" y="1244756"/>
            <a:ext cx="3772999" cy="2308324"/>
          </a:xfrm>
          <a:prstGeom prst="rect">
            <a:avLst/>
          </a:prstGeom>
          <a:noFill/>
        </p:spPr>
        <p:txBody>
          <a:bodyPr wrap="square">
            <a:spAutoFit/>
          </a:bodyPr>
          <a:lstStyle/>
          <a:p>
            <a:pPr marR="27305"/>
            <a:r>
              <a:rPr lang="en-US" sz="3200" dirty="0">
                <a:solidFill>
                  <a:srgbClr val="0038AD"/>
                </a:solidFill>
                <a:effectLst/>
                <a:latin typeface="Calibri" panose="020F0502020204030204" pitchFamily="34" charset="0"/>
                <a:ea typeface="Arial Unicode MS"/>
                <a:cs typeface="Arial" panose="020B0604020202020204" pitchFamily="34" charset="0"/>
              </a:rPr>
              <a:t>“</a:t>
            </a:r>
            <a:r>
              <a:rPr lang="en-US" sz="3200" i="1" dirty="0">
                <a:solidFill>
                  <a:srgbClr val="0038AD"/>
                </a:solidFill>
                <a:effectLst/>
                <a:latin typeface="Calibri" panose="020F0502020204030204" pitchFamily="34" charset="0"/>
                <a:ea typeface="Arial Unicode MS"/>
                <a:cs typeface="Arial" panose="020B0604020202020204" pitchFamily="34" charset="0"/>
              </a:rPr>
              <a:t>Memory is the residue of thought”</a:t>
            </a:r>
          </a:p>
          <a:p>
            <a:pPr marR="27305">
              <a:lnSpc>
                <a:spcPct val="150000"/>
              </a:lnSpc>
            </a:pPr>
            <a:r>
              <a:rPr lang="en-US" sz="3200" b="1" dirty="0">
                <a:solidFill>
                  <a:srgbClr val="0038AD"/>
                </a:solidFill>
                <a:latin typeface="Calibri" panose="020F0502020204030204" pitchFamily="34" charset="0"/>
                <a:ea typeface="Arial Unicode MS"/>
                <a:cs typeface="Arial" panose="020B0604020202020204" pitchFamily="34" charset="0"/>
              </a:rPr>
              <a:t>Daniel Willingham</a:t>
            </a:r>
            <a:endParaRPr lang="en-GB" sz="3200" b="1" dirty="0">
              <a:solidFill>
                <a:srgbClr val="0038AD"/>
              </a:solidFill>
              <a:effectLst/>
              <a:latin typeface="Calibri" panose="020F0502020204030204" pitchFamily="34" charset="0"/>
              <a:ea typeface="Arial Unicode MS"/>
              <a:cs typeface="Arial" panose="020B0604020202020204" pitchFamily="34" charset="0"/>
            </a:endParaRPr>
          </a:p>
          <a:p>
            <a:endParaRPr lang="en-GB" sz="3200" dirty="0">
              <a:solidFill>
                <a:srgbClr val="0038AD"/>
              </a:solidFill>
            </a:endParaRPr>
          </a:p>
        </p:txBody>
      </p:sp>
    </p:spTree>
    <p:extLst>
      <p:ext uri="{BB962C8B-B14F-4D97-AF65-F5344CB8AC3E}">
        <p14:creationId xmlns:p14="http://schemas.microsoft.com/office/powerpoint/2010/main" val="239746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1076</Words>
  <Application>Microsoft Office PowerPoint</Application>
  <PresentationFormat>Widescreen</PresentationFormat>
  <Paragraphs>102</Paragraphs>
  <Slides>14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Hawley</dc:creator>
  <cp:lastModifiedBy>Adam Corbridge</cp:lastModifiedBy>
  <cp:revision>117</cp:revision>
  <cp:lastPrinted>2024-04-01T12:50:52Z</cp:lastPrinted>
  <dcterms:created xsi:type="dcterms:W3CDTF">2023-12-11T16:11:34Z</dcterms:created>
  <dcterms:modified xsi:type="dcterms:W3CDTF">2024-04-03T18:51:32Z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14608996</vt:lpwstr>
  </property>
  <property fmtid="{D5CDD505-2E9C-101B-9397-08002B2CF9AE}" pid="3" name="NXPowerLiteSettings">
    <vt:lpwstr>C700052003A000</vt:lpwstr>
  </property>
  <property fmtid="{D5CDD505-2E9C-101B-9397-08002B2CF9AE}" pid="4" name="NXPowerLiteVersion">
    <vt:lpwstr>D8.0.6</vt:lpwstr>
  </property>
</Properties>
</file>